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 id="2147483656" r:id="rId5"/>
  </p:sldMasterIdLst>
  <p:notesMasterIdLst>
    <p:notesMasterId r:id="rId17"/>
  </p:notesMasterIdLst>
  <p:sldIdLst>
    <p:sldId id="292" r:id="rId6"/>
    <p:sldId id="310" r:id="rId7"/>
    <p:sldId id="308" r:id="rId8"/>
    <p:sldId id="300" r:id="rId9"/>
    <p:sldId id="301" r:id="rId10"/>
    <p:sldId id="311" r:id="rId11"/>
    <p:sldId id="303" r:id="rId12"/>
    <p:sldId id="304" r:id="rId13"/>
    <p:sldId id="305" r:id="rId14"/>
    <p:sldId id="306" r:id="rId15"/>
    <p:sldId id="30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3990"/>
    <a:srgbClr val="E16923"/>
    <a:srgbClr val="12B24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E2FD390-9BC9-4F8B-BC6C-DC8E49C95ECD}" v="87" dt="2021-01-25T21:57:38.53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395"/>
    <p:restoredTop sz="84671" autoAdjust="0"/>
  </p:normalViewPr>
  <p:slideViewPr>
    <p:cSldViewPr snapToGrid="0" snapToObjects="1">
      <p:cViewPr varScale="1">
        <p:scale>
          <a:sx n="56" d="100"/>
          <a:sy n="56" d="100"/>
        </p:scale>
        <p:origin x="1400" y="56"/>
      </p:cViewPr>
      <p:guideLst>
        <p:guide orient="horz" pos="2160"/>
        <p:guide pos="3840"/>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BA9D69-95F0-D549-819F-279178CEA0B4}" type="datetimeFigureOut">
              <a:rPr lang="en-US" smtClean="0"/>
              <a:t>2/5/2021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CDC411-C78F-6E49-85A9-F64DCD33B032}" type="slidenum">
              <a:rPr lang="en-US" smtClean="0"/>
              <a:t>‹#›</a:t>
            </a:fld>
            <a:endParaRPr lang="en-US" dirty="0"/>
          </a:p>
        </p:txBody>
      </p:sp>
    </p:spTree>
    <p:extLst>
      <p:ext uri="{BB962C8B-B14F-4D97-AF65-F5344CB8AC3E}">
        <p14:creationId xmlns:p14="http://schemas.microsoft.com/office/powerpoint/2010/main" val="7204918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a:t>
            </a:r>
            <a:r>
              <a:rPr lang="en-US" baseline="0" dirty="0"/>
              <a:t> you for giving me the opportunity to speak to you. To continue Emory’s legacy of international collaboration and academic freedom we all need safeguard research and Know our Collaborators.  In the next few minutes I want to share with you the scope of the problem and some tips for fostering safe international collaborations.</a:t>
            </a:r>
            <a:endParaRPr lang="en-US" dirty="0"/>
          </a:p>
        </p:txBody>
      </p:sp>
      <p:sp>
        <p:nvSpPr>
          <p:cNvPr id="4" name="Slide Number Placeholder 3"/>
          <p:cNvSpPr>
            <a:spLocks noGrp="1"/>
          </p:cNvSpPr>
          <p:nvPr>
            <p:ph type="sldNum" sz="quarter" idx="10"/>
          </p:nvPr>
        </p:nvSpPr>
        <p:spPr/>
        <p:txBody>
          <a:bodyPr/>
          <a:lstStyle/>
          <a:p>
            <a:fld id="{A6CDC411-C78F-6E49-85A9-F64DCD33B032}" type="slidenum">
              <a:rPr lang="en-US" smtClean="0"/>
              <a:t>1</a:t>
            </a:fld>
            <a:endParaRPr lang="en-US" dirty="0"/>
          </a:p>
        </p:txBody>
      </p:sp>
    </p:spTree>
    <p:extLst>
      <p:ext uri="{BB962C8B-B14F-4D97-AF65-F5344CB8AC3E}">
        <p14:creationId xmlns:p14="http://schemas.microsoft.com/office/powerpoint/2010/main" val="32257305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This is complicated.  Fortunately, we have people and processes in place to help you through this. Start by involving your dean or department chair.  There is guidance to help you if you are contacted by a foreign collaborator and unsure how to proceed.  I encourage you to contact International Collaborations in Research with any questions you may have.</a:t>
            </a:r>
          </a:p>
        </p:txBody>
      </p:sp>
      <p:sp>
        <p:nvSpPr>
          <p:cNvPr id="4" name="Slide Number Placeholder 3"/>
          <p:cNvSpPr>
            <a:spLocks noGrp="1"/>
          </p:cNvSpPr>
          <p:nvPr>
            <p:ph type="sldNum" sz="quarter" idx="10"/>
          </p:nvPr>
        </p:nvSpPr>
        <p:spPr/>
        <p:txBody>
          <a:bodyPr/>
          <a:lstStyle/>
          <a:p>
            <a:fld id="{A6CDC411-C78F-6E49-85A9-F64DCD33B032}" type="slidenum">
              <a:rPr lang="en-US" smtClean="0"/>
              <a:t>10</a:t>
            </a:fld>
            <a:endParaRPr lang="en-US" dirty="0"/>
          </a:p>
        </p:txBody>
      </p:sp>
    </p:spTree>
    <p:extLst>
      <p:ext uri="{BB962C8B-B14F-4D97-AF65-F5344CB8AC3E}">
        <p14:creationId xmlns:p14="http://schemas.microsoft.com/office/powerpoint/2010/main" val="19579647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If you see something, say something.  Report suspected misconduct to Emory’s Trust Line</a:t>
            </a:r>
          </a:p>
          <a:p>
            <a:r>
              <a:rPr lang="en-US" baseline="0" dirty="0"/>
              <a:t>If you’re contacted by an investigative government office, like the FBI, immediately contact the Emory Office of General Counsel.</a:t>
            </a:r>
          </a:p>
          <a:p>
            <a:r>
              <a:rPr lang="en-US" baseline="0" dirty="0"/>
              <a:t>If you have other questions about the Know  your Collaborator program, please contact me.</a:t>
            </a:r>
          </a:p>
          <a:p>
            <a:endParaRPr lang="en-US" baseline="0" dirty="0"/>
          </a:p>
          <a:p>
            <a:r>
              <a:rPr lang="en-US" baseline="0" dirty="0"/>
              <a:t>Now, what question do you have for me today?</a:t>
            </a:r>
          </a:p>
        </p:txBody>
      </p:sp>
      <p:sp>
        <p:nvSpPr>
          <p:cNvPr id="4" name="Slide Number Placeholder 3"/>
          <p:cNvSpPr>
            <a:spLocks noGrp="1"/>
          </p:cNvSpPr>
          <p:nvPr>
            <p:ph type="sldNum" sz="quarter" idx="10"/>
          </p:nvPr>
        </p:nvSpPr>
        <p:spPr/>
        <p:txBody>
          <a:bodyPr/>
          <a:lstStyle/>
          <a:p>
            <a:fld id="{A6CDC411-C78F-6E49-85A9-F64DCD33B032}" type="slidenum">
              <a:rPr lang="en-US" smtClean="0"/>
              <a:t>11</a:t>
            </a:fld>
            <a:endParaRPr lang="en-US" dirty="0"/>
          </a:p>
        </p:txBody>
      </p:sp>
    </p:spTree>
    <p:extLst>
      <p:ext uri="{BB962C8B-B14F-4D97-AF65-F5344CB8AC3E}">
        <p14:creationId xmlns:p14="http://schemas.microsoft.com/office/powerpoint/2010/main" val="19579647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International collaborations are foundational to Emory’s research profile. It’s a part of how we work and teach. Everyone in the SVPR offices, ORA, and other administrative offices want to help faculty do more international research! But international research is complicated. So, I’m going out and talking to faculty to share information, offer some tips, and invite you to seek tailored guidance so that you can collaborate with confidence.</a:t>
            </a:r>
            <a:endParaRPr lang="en-US" dirty="0"/>
          </a:p>
        </p:txBody>
      </p:sp>
      <p:sp>
        <p:nvSpPr>
          <p:cNvPr id="4" name="Slide Number Placeholder 3"/>
          <p:cNvSpPr>
            <a:spLocks noGrp="1"/>
          </p:cNvSpPr>
          <p:nvPr>
            <p:ph type="sldNum" sz="quarter" idx="10"/>
          </p:nvPr>
        </p:nvSpPr>
        <p:spPr/>
        <p:txBody>
          <a:bodyPr/>
          <a:lstStyle/>
          <a:p>
            <a:fld id="{A6CDC411-C78F-6E49-85A9-F64DCD33B032}" type="slidenum">
              <a:rPr lang="en-US" smtClean="0"/>
              <a:t>2</a:t>
            </a:fld>
            <a:endParaRPr lang="en-US" dirty="0"/>
          </a:p>
        </p:txBody>
      </p:sp>
    </p:spTree>
    <p:extLst>
      <p:ext uri="{BB962C8B-B14F-4D97-AF65-F5344CB8AC3E}">
        <p14:creationId xmlns:p14="http://schemas.microsoft.com/office/powerpoint/2010/main" val="10630827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a:t>
            </a:r>
            <a:r>
              <a:rPr lang="en-US" baseline="0" dirty="0"/>
              <a:t> one of the nation’s leading research institutions, Emory is a potential target for foreign actors.  We’ve stepped up</a:t>
            </a:r>
            <a:r>
              <a:rPr lang="en-US" dirty="0"/>
              <a:t> efforts to identify and better understand the relationships our</a:t>
            </a:r>
            <a:r>
              <a:rPr lang="en-US" baseline="0" dirty="0"/>
              <a:t> researchers </a:t>
            </a:r>
            <a:r>
              <a:rPr lang="en-US" dirty="0"/>
              <a:t>receiving federal funding may have with foreign organizations, including governments, corporations, or universities.  And with good</a:t>
            </a:r>
            <a:r>
              <a:rPr lang="en-US" baseline="0" dirty="0"/>
              <a:t> reason.  (Read/call out highlights from last box) Additionally, the NSF has cancelled approximately 20 grants and recovered $4.6M in funding from researchers who </a:t>
            </a:r>
            <a:r>
              <a:rPr lang="en-US" baseline="0"/>
              <a:t>were compromised.</a:t>
            </a:r>
            <a:endParaRPr lang="en-US" dirty="0"/>
          </a:p>
        </p:txBody>
      </p:sp>
      <p:sp>
        <p:nvSpPr>
          <p:cNvPr id="4" name="Slide Number Placeholder 3"/>
          <p:cNvSpPr>
            <a:spLocks noGrp="1"/>
          </p:cNvSpPr>
          <p:nvPr>
            <p:ph type="sldNum" sz="quarter" idx="5"/>
          </p:nvPr>
        </p:nvSpPr>
        <p:spPr/>
        <p:txBody>
          <a:bodyPr/>
          <a:lstStyle/>
          <a:p>
            <a:fld id="{A6CDC411-C78F-6E49-85A9-F64DCD33B032}" type="slidenum">
              <a:rPr lang="en-US" smtClean="0"/>
              <a:t>3</a:t>
            </a:fld>
            <a:endParaRPr lang="en-US" dirty="0"/>
          </a:p>
        </p:txBody>
      </p:sp>
    </p:spTree>
    <p:extLst>
      <p:ext uri="{BB962C8B-B14F-4D97-AF65-F5344CB8AC3E}">
        <p14:creationId xmlns:p14="http://schemas.microsoft.com/office/powerpoint/2010/main" val="20977353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As a leader in research on biotech, medicine, brain science, and advanced pharma, Emory is a target for foreign actors. The FBI, CIA, DHS, the White House Office of Science and Technology Policy, and federal funding agencies have asked academia to help protect U.S. science and technology innovation. </a:t>
            </a:r>
            <a:endParaRPr lang="en-US" dirty="0"/>
          </a:p>
        </p:txBody>
      </p:sp>
      <p:sp>
        <p:nvSpPr>
          <p:cNvPr id="4" name="Slide Number Placeholder 3"/>
          <p:cNvSpPr>
            <a:spLocks noGrp="1"/>
          </p:cNvSpPr>
          <p:nvPr>
            <p:ph type="sldNum" sz="quarter" idx="10"/>
          </p:nvPr>
        </p:nvSpPr>
        <p:spPr/>
        <p:txBody>
          <a:bodyPr/>
          <a:lstStyle/>
          <a:p>
            <a:fld id="{A6CDC411-C78F-6E49-85A9-F64DCD33B032}" type="slidenum">
              <a:rPr lang="en-US" smtClean="0"/>
              <a:t>4</a:t>
            </a:fld>
            <a:endParaRPr lang="en-US" dirty="0"/>
          </a:p>
        </p:txBody>
      </p:sp>
    </p:spTree>
    <p:extLst>
      <p:ext uri="{BB962C8B-B14F-4D97-AF65-F5344CB8AC3E}">
        <p14:creationId xmlns:p14="http://schemas.microsoft.com/office/powerpoint/2010/main" val="19186308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There’s a pattern to the types of innovation</a:t>
            </a:r>
            <a:r>
              <a:rPr lang="en-US" baseline="0" dirty="0"/>
              <a:t> and discovery that are being targeted. This includes the internet of things (quantum communications, computing, cyber security, smart-grid technology), health and biomedical technologies, new resources and frontiers (space and sea exploration, seed-industry innovation, transportation and advances in energy and power generation).  Here I’ve highlighted some of the targeted areas that are most aligned with Emory’s research profile.</a:t>
            </a:r>
            <a:endParaRPr lang="en-US" dirty="0"/>
          </a:p>
        </p:txBody>
      </p:sp>
      <p:sp>
        <p:nvSpPr>
          <p:cNvPr id="4" name="Slide Number Placeholder 3"/>
          <p:cNvSpPr>
            <a:spLocks noGrp="1"/>
          </p:cNvSpPr>
          <p:nvPr>
            <p:ph type="sldNum" sz="quarter" idx="10"/>
          </p:nvPr>
        </p:nvSpPr>
        <p:spPr/>
        <p:txBody>
          <a:bodyPr/>
          <a:lstStyle/>
          <a:p>
            <a:fld id="{A6CDC411-C78F-6E49-85A9-F64DCD33B032}" type="slidenum">
              <a:rPr lang="en-US" smtClean="0"/>
              <a:t>5</a:t>
            </a:fld>
            <a:endParaRPr lang="en-US" dirty="0"/>
          </a:p>
        </p:txBody>
      </p:sp>
    </p:spTree>
    <p:extLst>
      <p:ext uri="{BB962C8B-B14F-4D97-AF65-F5344CB8AC3E}">
        <p14:creationId xmlns:p14="http://schemas.microsoft.com/office/powerpoint/2010/main" val="31269808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Spy craft</a:t>
            </a:r>
            <a:r>
              <a:rPr lang="en-US" baseline="0" dirty="0"/>
              <a:t> has evolved.  You won’t be approached by someone who looks like a villain in James Bond movie.  Any of the outreach situations listed here could be solid opportunities for international collaboration.  But some are not.  How can you tell the difference?  I’m going to share some tips that will help you do that.  It comes down to Know Your Collaborator.</a:t>
            </a:r>
            <a:endParaRPr lang="en-US" dirty="0"/>
          </a:p>
        </p:txBody>
      </p:sp>
      <p:sp>
        <p:nvSpPr>
          <p:cNvPr id="4" name="Slide Number Placeholder 3"/>
          <p:cNvSpPr>
            <a:spLocks noGrp="1"/>
          </p:cNvSpPr>
          <p:nvPr>
            <p:ph type="sldNum" sz="quarter" idx="10"/>
          </p:nvPr>
        </p:nvSpPr>
        <p:spPr/>
        <p:txBody>
          <a:bodyPr/>
          <a:lstStyle/>
          <a:p>
            <a:fld id="{A6CDC411-C78F-6E49-85A9-F64DCD33B032}"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17167754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actions you can take on the individual level and there steps we’ve put in place on the organization</a:t>
            </a:r>
            <a:r>
              <a:rPr lang="en-US" baseline="0" dirty="0"/>
              <a:t> level.  It comes down to three key action you can take to safeguard your research:  Partner, Prepare, Ask</a:t>
            </a:r>
            <a:endParaRPr lang="en-US" dirty="0"/>
          </a:p>
        </p:txBody>
      </p:sp>
      <p:sp>
        <p:nvSpPr>
          <p:cNvPr id="4" name="Slide Number Placeholder 3"/>
          <p:cNvSpPr>
            <a:spLocks noGrp="1"/>
          </p:cNvSpPr>
          <p:nvPr>
            <p:ph type="sldNum" sz="quarter" idx="10"/>
          </p:nvPr>
        </p:nvSpPr>
        <p:spPr/>
        <p:txBody>
          <a:bodyPr/>
          <a:lstStyle/>
          <a:p>
            <a:fld id="{A6CDC411-C78F-6E49-85A9-F64DCD33B032}" type="slidenum">
              <a:rPr lang="en-US" smtClean="0"/>
              <a:t>7</a:t>
            </a:fld>
            <a:endParaRPr lang="en-US" dirty="0"/>
          </a:p>
        </p:txBody>
      </p:sp>
    </p:spTree>
    <p:extLst>
      <p:ext uri="{BB962C8B-B14F-4D97-AF65-F5344CB8AC3E}">
        <p14:creationId xmlns:p14="http://schemas.microsoft.com/office/powerpoint/2010/main" val="26722768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Verify the person: publications, presentation, collaborations.  What professional organizations do they belong</a:t>
            </a:r>
            <a:r>
              <a:rPr lang="en-US" baseline="0" dirty="0"/>
              <a:t> to?  Ask your rep to run a screening</a:t>
            </a:r>
          </a:p>
          <a:p>
            <a:r>
              <a:rPr lang="en-US" baseline="0" dirty="0"/>
              <a:t>Verify the institution:  Where is the location? What other collaborators and events?</a:t>
            </a:r>
          </a:p>
          <a:p>
            <a:r>
              <a:rPr lang="en-US" baseline="0" dirty="0"/>
              <a:t>What is the benefit:  Understand upfront what they want from you and what you get from it. Are the benefits mutual?</a:t>
            </a:r>
          </a:p>
          <a:p>
            <a:r>
              <a:rPr lang="en-US" baseline="0" dirty="0"/>
              <a:t>Videoconference:  Connect via videoconference </a:t>
            </a:r>
            <a:endParaRPr lang="en-US" dirty="0"/>
          </a:p>
        </p:txBody>
      </p:sp>
      <p:sp>
        <p:nvSpPr>
          <p:cNvPr id="4" name="Slide Number Placeholder 3"/>
          <p:cNvSpPr>
            <a:spLocks noGrp="1"/>
          </p:cNvSpPr>
          <p:nvPr>
            <p:ph type="sldNum" sz="quarter" idx="10"/>
          </p:nvPr>
        </p:nvSpPr>
        <p:spPr/>
        <p:txBody>
          <a:bodyPr/>
          <a:lstStyle/>
          <a:p>
            <a:fld id="{A6CDC411-C78F-6E49-85A9-F64DCD33B032}" type="slidenum">
              <a:rPr lang="en-US" smtClean="0"/>
              <a:t>8</a:t>
            </a:fld>
            <a:endParaRPr lang="en-US" dirty="0"/>
          </a:p>
        </p:txBody>
      </p:sp>
    </p:spTree>
    <p:extLst>
      <p:ext uri="{BB962C8B-B14F-4D97-AF65-F5344CB8AC3E}">
        <p14:creationId xmlns:p14="http://schemas.microsoft.com/office/powerpoint/2010/main" val="19579647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That’s why it is essential that formal approvals are in place before moving forward. Agencies are required to strengthen their COC and COI disclosure processes. Submit conflicts of commitment and conflicts of interest disclosures in time. If you realize you did something that you should have disclosed, do that ASAP. </a:t>
            </a:r>
          </a:p>
          <a:p>
            <a:endParaRPr lang="en-US" baseline="0" dirty="0"/>
          </a:p>
          <a:p>
            <a:r>
              <a:rPr lang="en-US" baseline="0" dirty="0"/>
              <a:t>Practice cyber-hygiene by using enterprise data storage solutions, not repeating passwords, and being vigilant about phishing emails.  Travel with a clean laptop and phone and be thoughtful about what you download while traveling.</a:t>
            </a:r>
          </a:p>
        </p:txBody>
      </p:sp>
      <p:sp>
        <p:nvSpPr>
          <p:cNvPr id="4" name="Slide Number Placeholder 3"/>
          <p:cNvSpPr>
            <a:spLocks noGrp="1"/>
          </p:cNvSpPr>
          <p:nvPr>
            <p:ph type="sldNum" sz="quarter" idx="10"/>
          </p:nvPr>
        </p:nvSpPr>
        <p:spPr/>
        <p:txBody>
          <a:bodyPr/>
          <a:lstStyle/>
          <a:p>
            <a:fld id="{A6CDC411-C78F-6E49-85A9-F64DCD33B032}" type="slidenum">
              <a:rPr lang="en-US" smtClean="0"/>
              <a:t>9</a:t>
            </a:fld>
            <a:endParaRPr lang="en-US" dirty="0"/>
          </a:p>
        </p:txBody>
      </p:sp>
    </p:spTree>
    <p:extLst>
      <p:ext uri="{BB962C8B-B14F-4D97-AF65-F5344CB8AC3E}">
        <p14:creationId xmlns:p14="http://schemas.microsoft.com/office/powerpoint/2010/main" val="19579647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F3C6E-84A3-C048-912B-A9D81D04A509}"/>
              </a:ext>
            </a:extLst>
          </p:cNvPr>
          <p:cNvSpPr>
            <a:spLocks noGrp="1"/>
          </p:cNvSpPr>
          <p:nvPr>
            <p:ph type="ctrTitle"/>
          </p:nvPr>
        </p:nvSpPr>
        <p:spPr>
          <a:xfrm>
            <a:off x="1524000" y="3249389"/>
            <a:ext cx="9144000" cy="1524000"/>
          </a:xfrm>
          <a:prstGeom prst="rect">
            <a:avLst/>
          </a:prstGeom>
        </p:spPr>
        <p:txBody>
          <a:bodyPr anchor="ctr" anchorCtr="0"/>
          <a:lstStyle>
            <a:lvl1pPr algn="ctr">
              <a:defRPr sz="3600" b="0" i="0">
                <a:solidFill>
                  <a:schemeClr val="tx1"/>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0627E64C-8B26-6146-A008-7B130BD91197}"/>
              </a:ext>
            </a:extLst>
          </p:cNvPr>
          <p:cNvSpPr>
            <a:spLocks noGrp="1"/>
          </p:cNvSpPr>
          <p:nvPr>
            <p:ph type="subTitle" idx="1"/>
          </p:nvPr>
        </p:nvSpPr>
        <p:spPr>
          <a:xfrm>
            <a:off x="1524000" y="4819426"/>
            <a:ext cx="9144000" cy="1312134"/>
          </a:xfrm>
        </p:spPr>
        <p:txBody>
          <a:bodyPr/>
          <a:lstStyle>
            <a:lvl1pPr marL="0" indent="0" algn="ctr">
              <a:buNone/>
              <a:defRPr sz="2400" b="0" i="0">
                <a:solidFill>
                  <a:schemeClr val="tx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5" name="Picture 4">
            <a:extLst>
              <a:ext uri="{FF2B5EF4-FFF2-40B4-BE49-F238E27FC236}">
                <a16:creationId xmlns:a16="http://schemas.microsoft.com/office/drawing/2014/main" id="{9C1A8F7C-2D58-BE46-9C4F-78CA478EF742}"/>
              </a:ext>
            </a:extLst>
          </p:cNvPr>
          <p:cNvPicPr>
            <a:picLocks noChangeAspect="1"/>
          </p:cNvPicPr>
          <p:nvPr userDrawn="1"/>
        </p:nvPicPr>
        <p:blipFill rotWithShape="1">
          <a:blip r:embed="rId2"/>
          <a:srcRect l="5934" t="7113" r="2589" b="22721"/>
          <a:stretch/>
        </p:blipFill>
        <p:spPr>
          <a:xfrm flipH="1">
            <a:off x="0" y="-1"/>
            <a:ext cx="12192000" cy="6858001"/>
          </a:xfrm>
          <a:prstGeom prst="rect">
            <a:avLst/>
          </a:prstGeom>
        </p:spPr>
      </p:pic>
      <p:pic>
        <p:nvPicPr>
          <p:cNvPr id="8" name="Picture 7">
            <a:extLst>
              <a:ext uri="{FF2B5EF4-FFF2-40B4-BE49-F238E27FC236}">
                <a16:creationId xmlns:a16="http://schemas.microsoft.com/office/drawing/2014/main" id="{6D169870-5480-854D-8816-5DEB2C9B5337}"/>
              </a:ext>
            </a:extLst>
          </p:cNvPr>
          <p:cNvPicPr>
            <a:picLocks noChangeAspect="1"/>
          </p:cNvPicPr>
          <p:nvPr userDrawn="1"/>
        </p:nvPicPr>
        <p:blipFill>
          <a:blip r:embed="rId3"/>
          <a:stretch>
            <a:fillRect/>
          </a:stretch>
        </p:blipFill>
        <p:spPr>
          <a:xfrm>
            <a:off x="9862419" y="448608"/>
            <a:ext cx="1887710" cy="2159668"/>
          </a:xfrm>
          <a:prstGeom prst="rect">
            <a:avLst/>
          </a:prstGeom>
        </p:spPr>
      </p:pic>
    </p:spTree>
    <p:extLst>
      <p:ext uri="{BB962C8B-B14F-4D97-AF65-F5344CB8AC3E}">
        <p14:creationId xmlns:p14="http://schemas.microsoft.com/office/powerpoint/2010/main" val="3416855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 Single Column">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29A688E9-230E-2C4D-89DA-A2F9D3D45C36}"/>
              </a:ext>
            </a:extLst>
          </p:cNvPr>
          <p:cNvSpPr>
            <a:spLocks noGrp="1"/>
          </p:cNvSpPr>
          <p:nvPr>
            <p:ph type="title"/>
          </p:nvPr>
        </p:nvSpPr>
        <p:spPr>
          <a:xfrm>
            <a:off x="1853292" y="550863"/>
            <a:ext cx="9157607" cy="584203"/>
          </a:xfrm>
          <a:prstGeom prst="rect">
            <a:avLst/>
          </a:prstGeom>
        </p:spPr>
        <p:txBody>
          <a:bodyPr>
            <a:normAutofit/>
          </a:bodyPr>
          <a:lstStyle>
            <a:lvl1pPr>
              <a:defRPr b="0" i="0">
                <a:latin typeface="Arial" panose="020B0604020202020204" pitchFamily="34" charset="0"/>
                <a:cs typeface="Arial" panose="020B0604020202020204" pitchFamily="34" charset="0"/>
              </a:defRPr>
            </a:lvl1pPr>
          </a:lstStyle>
          <a:p>
            <a:r>
              <a:rPr lang="en-US" dirty="0"/>
              <a:t>Click to edit Master title style</a:t>
            </a:r>
            <a:endParaRPr lang="en-US" sz="3200" b="1" dirty="0">
              <a:latin typeface="Georgia" panose="02040502050405020303" pitchFamily="18" charset="0"/>
            </a:endParaRPr>
          </a:p>
        </p:txBody>
      </p:sp>
      <p:sp>
        <p:nvSpPr>
          <p:cNvPr id="6" name="Text Placeholder 2">
            <a:extLst>
              <a:ext uri="{FF2B5EF4-FFF2-40B4-BE49-F238E27FC236}">
                <a16:creationId xmlns:a16="http://schemas.microsoft.com/office/drawing/2014/main" id="{E86AA217-42BB-3144-8146-17405CF29431}"/>
              </a:ext>
            </a:extLst>
          </p:cNvPr>
          <p:cNvSpPr>
            <a:spLocks noGrp="1"/>
          </p:cNvSpPr>
          <p:nvPr>
            <p:ph idx="1"/>
          </p:nvPr>
        </p:nvSpPr>
        <p:spPr>
          <a:xfrm>
            <a:off x="1853292" y="1371600"/>
            <a:ext cx="9157608" cy="427065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descr="Logo&#10;&#10;Description automatically generated">
            <a:extLst>
              <a:ext uri="{FF2B5EF4-FFF2-40B4-BE49-F238E27FC236}">
                <a16:creationId xmlns:a16="http://schemas.microsoft.com/office/drawing/2014/main" id="{C50BB24A-5ED6-1643-B02A-886AF4B00092}"/>
              </a:ext>
            </a:extLst>
          </p:cNvPr>
          <p:cNvPicPr>
            <a:picLocks noChangeAspect="1"/>
          </p:cNvPicPr>
          <p:nvPr userDrawn="1"/>
        </p:nvPicPr>
        <p:blipFill>
          <a:blip r:embed="rId2"/>
          <a:stretch>
            <a:fillRect/>
          </a:stretch>
        </p:blipFill>
        <p:spPr>
          <a:xfrm>
            <a:off x="329540" y="528680"/>
            <a:ext cx="1226128" cy="1402773"/>
          </a:xfrm>
          <a:prstGeom prst="rect">
            <a:avLst/>
          </a:prstGeom>
        </p:spPr>
      </p:pic>
      <p:sp>
        <p:nvSpPr>
          <p:cNvPr id="9" name="Footer Placeholder 4">
            <a:extLst>
              <a:ext uri="{FF2B5EF4-FFF2-40B4-BE49-F238E27FC236}">
                <a16:creationId xmlns:a16="http://schemas.microsoft.com/office/drawing/2014/main" id="{1B9F1A4C-89F4-3D4B-9B3C-F1ADD537F109}"/>
              </a:ext>
            </a:extLst>
          </p:cNvPr>
          <p:cNvSpPr>
            <a:spLocks noGrp="1"/>
          </p:cNvSpPr>
          <p:nvPr>
            <p:ph type="ftr" sz="quarter" idx="3"/>
          </p:nvPr>
        </p:nvSpPr>
        <p:spPr>
          <a:xfrm>
            <a:off x="1853292" y="6448683"/>
            <a:ext cx="6270172" cy="331847"/>
          </a:xfrm>
          <a:prstGeom prst="rect">
            <a:avLst/>
          </a:prstGeom>
        </p:spPr>
        <p:txBody>
          <a:bodyPr/>
          <a:lstStyle>
            <a:lvl1pPr algn="l">
              <a:defRPr lang="en-US" sz="1600" b="0" i="0" u="none" strike="noStrike" smtClean="0">
                <a:solidFill>
                  <a:schemeClr val="bg1"/>
                </a:solidFill>
                <a:effectLst/>
                <a:ea typeface="Roboto" panose="02000000000000000000" pitchFamily="2" charset="0"/>
              </a:defRPr>
            </a:lvl1pPr>
          </a:lstStyle>
          <a:p>
            <a:r>
              <a:rPr lang="en-US" dirty="0"/>
              <a:t>InternationalCollaborations@emory.edu</a:t>
            </a:r>
          </a:p>
        </p:txBody>
      </p:sp>
      <p:cxnSp>
        <p:nvCxnSpPr>
          <p:cNvPr id="3" name="Straight Connector 2">
            <a:extLst>
              <a:ext uri="{FF2B5EF4-FFF2-40B4-BE49-F238E27FC236}">
                <a16:creationId xmlns:a16="http://schemas.microsoft.com/office/drawing/2014/main" id="{45550220-A8CA-1B49-8360-F1EF2A576559}"/>
              </a:ext>
            </a:extLst>
          </p:cNvPr>
          <p:cNvCxnSpPr>
            <a:cxnSpLocks/>
          </p:cNvCxnSpPr>
          <p:nvPr userDrawn="1"/>
        </p:nvCxnSpPr>
        <p:spPr>
          <a:xfrm>
            <a:off x="1713294" y="528680"/>
            <a:ext cx="0" cy="2166394"/>
          </a:xfrm>
          <a:prstGeom prst="line">
            <a:avLst/>
          </a:prstGeom>
          <a:ln w="9525">
            <a:solidFill>
              <a:srgbClr val="2B399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090245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86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5D0C413-EDEA-1F43-99A9-98E843911D0E}"/>
              </a:ext>
            </a:extLst>
          </p:cNvPr>
          <p:cNvSpPr>
            <a:spLocks noGrp="1"/>
          </p:cNvSpPr>
          <p:nvPr>
            <p:ph sz="half" idx="1"/>
          </p:nvPr>
        </p:nvSpPr>
        <p:spPr>
          <a:xfrm>
            <a:off x="1853292" y="1371600"/>
            <a:ext cx="4166508"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D7471BF3-F019-C64F-A536-CDAFF9320677}"/>
              </a:ext>
            </a:extLst>
          </p:cNvPr>
          <p:cNvSpPr>
            <a:spLocks noGrp="1"/>
          </p:cNvSpPr>
          <p:nvPr>
            <p:ph sz="half" idx="2"/>
          </p:nvPr>
        </p:nvSpPr>
        <p:spPr>
          <a:xfrm>
            <a:off x="6172200" y="1371600"/>
            <a:ext cx="55245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a:extLst>
              <a:ext uri="{FF2B5EF4-FFF2-40B4-BE49-F238E27FC236}">
                <a16:creationId xmlns:a16="http://schemas.microsoft.com/office/drawing/2014/main" id="{AEABC89B-C224-8B49-8271-601B52CEFEC8}"/>
              </a:ext>
            </a:extLst>
          </p:cNvPr>
          <p:cNvSpPr>
            <a:spLocks noGrp="1"/>
          </p:cNvSpPr>
          <p:nvPr>
            <p:ph type="title"/>
          </p:nvPr>
        </p:nvSpPr>
        <p:spPr>
          <a:xfrm>
            <a:off x="1853292" y="550863"/>
            <a:ext cx="9843407" cy="584203"/>
          </a:xfrm>
          <a:prstGeom prst="rect">
            <a:avLst/>
          </a:prstGeom>
        </p:spPr>
        <p:txBody>
          <a:bodyPr>
            <a:normAutofit/>
          </a:bodyPr>
          <a:lstStyle>
            <a:lvl1pPr>
              <a:defRPr/>
            </a:lvl1pPr>
          </a:lstStyle>
          <a:p>
            <a:r>
              <a:rPr lang="en-US" dirty="0"/>
              <a:t>Click to edit Master title style</a:t>
            </a:r>
            <a:endParaRPr lang="en-US" sz="3200" b="1" dirty="0">
              <a:latin typeface="Georgia" panose="02040502050405020303" pitchFamily="18" charset="0"/>
            </a:endParaRPr>
          </a:p>
        </p:txBody>
      </p:sp>
      <p:pic>
        <p:nvPicPr>
          <p:cNvPr id="6" name="Picture 5" descr="Logo&#10;&#10;Description automatically generated">
            <a:extLst>
              <a:ext uri="{FF2B5EF4-FFF2-40B4-BE49-F238E27FC236}">
                <a16:creationId xmlns:a16="http://schemas.microsoft.com/office/drawing/2014/main" id="{EE537994-BFA5-4847-BF71-840B7363D290}"/>
              </a:ext>
            </a:extLst>
          </p:cNvPr>
          <p:cNvPicPr>
            <a:picLocks noChangeAspect="1"/>
          </p:cNvPicPr>
          <p:nvPr userDrawn="1"/>
        </p:nvPicPr>
        <p:blipFill>
          <a:blip r:embed="rId2"/>
          <a:stretch>
            <a:fillRect/>
          </a:stretch>
        </p:blipFill>
        <p:spPr>
          <a:xfrm>
            <a:off x="329540" y="528680"/>
            <a:ext cx="1226128" cy="1402773"/>
          </a:xfrm>
          <a:prstGeom prst="rect">
            <a:avLst/>
          </a:prstGeom>
        </p:spPr>
      </p:pic>
      <p:sp>
        <p:nvSpPr>
          <p:cNvPr id="10" name="Footer Placeholder 4">
            <a:extLst>
              <a:ext uri="{FF2B5EF4-FFF2-40B4-BE49-F238E27FC236}">
                <a16:creationId xmlns:a16="http://schemas.microsoft.com/office/drawing/2014/main" id="{1DC68943-1339-9841-8D51-E29AF73769D3}"/>
              </a:ext>
            </a:extLst>
          </p:cNvPr>
          <p:cNvSpPr>
            <a:spLocks noGrp="1"/>
          </p:cNvSpPr>
          <p:nvPr>
            <p:ph type="ftr" sz="quarter" idx="3"/>
          </p:nvPr>
        </p:nvSpPr>
        <p:spPr>
          <a:xfrm>
            <a:off x="1853292" y="6448683"/>
            <a:ext cx="6270172" cy="331847"/>
          </a:xfrm>
          <a:prstGeom prst="rect">
            <a:avLst/>
          </a:prstGeom>
        </p:spPr>
        <p:txBody>
          <a:bodyPr/>
          <a:lstStyle>
            <a:lvl1pPr algn="l">
              <a:defRPr lang="en-US" b="0" i="0" u="none" strike="noStrike" smtClean="0">
                <a:effectLst/>
                <a:ea typeface="Roboto" panose="02000000000000000000" pitchFamily="2" charset="0"/>
              </a:defRPr>
            </a:lvl1pPr>
          </a:lstStyle>
          <a:p>
            <a:r>
              <a:rPr lang="en-US" dirty="0"/>
              <a:t>International Collaboration Office</a:t>
            </a:r>
          </a:p>
        </p:txBody>
      </p:sp>
    </p:spTree>
    <p:extLst>
      <p:ext uri="{BB962C8B-B14F-4D97-AF65-F5344CB8AC3E}">
        <p14:creationId xmlns:p14="http://schemas.microsoft.com/office/powerpoint/2010/main" val="94370659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864"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B2BD9ED-1AA3-2D43-AA5E-D678A34274E8}"/>
              </a:ext>
            </a:extLst>
          </p:cNvPr>
          <p:cNvSpPr/>
          <p:nvPr userDrawn="1"/>
        </p:nvSpPr>
        <p:spPr>
          <a:xfrm>
            <a:off x="0" y="6176963"/>
            <a:ext cx="12192000" cy="681037"/>
          </a:xfrm>
          <a:prstGeom prst="rect">
            <a:avLst/>
          </a:prstGeom>
          <a:solidFill>
            <a:srgbClr val="2B39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Logo&#10;&#10;Description automatically generated">
            <a:extLst>
              <a:ext uri="{FF2B5EF4-FFF2-40B4-BE49-F238E27FC236}">
                <a16:creationId xmlns:a16="http://schemas.microsoft.com/office/drawing/2014/main" id="{BDE78033-0C84-EE45-8325-8F51D7AACE5F}"/>
              </a:ext>
            </a:extLst>
          </p:cNvPr>
          <p:cNvPicPr>
            <a:picLocks noChangeAspect="1"/>
          </p:cNvPicPr>
          <p:nvPr userDrawn="1"/>
        </p:nvPicPr>
        <p:blipFill>
          <a:blip r:embed="rId2"/>
          <a:stretch>
            <a:fillRect/>
          </a:stretch>
        </p:blipFill>
        <p:spPr>
          <a:xfrm>
            <a:off x="4597400" y="1391771"/>
            <a:ext cx="2997200" cy="3429000"/>
          </a:xfrm>
          <a:prstGeom prst="rect">
            <a:avLst/>
          </a:prstGeom>
        </p:spPr>
      </p:pic>
      <p:sp>
        <p:nvSpPr>
          <p:cNvPr id="8" name="Footer Placeholder 4">
            <a:extLst>
              <a:ext uri="{FF2B5EF4-FFF2-40B4-BE49-F238E27FC236}">
                <a16:creationId xmlns:a16="http://schemas.microsoft.com/office/drawing/2014/main" id="{5E611887-86B0-6743-89CD-0787EB192683}"/>
              </a:ext>
            </a:extLst>
          </p:cNvPr>
          <p:cNvSpPr>
            <a:spLocks noGrp="1"/>
          </p:cNvSpPr>
          <p:nvPr>
            <p:ph type="ftr" sz="quarter" idx="3"/>
          </p:nvPr>
        </p:nvSpPr>
        <p:spPr>
          <a:xfrm>
            <a:off x="1" y="6346540"/>
            <a:ext cx="12192000" cy="315518"/>
          </a:xfrm>
          <a:prstGeom prst="rect">
            <a:avLst/>
          </a:prstGeom>
        </p:spPr>
        <p:txBody>
          <a:bodyPr/>
          <a:lstStyle>
            <a:lvl1pPr algn="ctr">
              <a:defRPr lang="en-US" b="0" i="0" u="none" strike="noStrike" smtClean="0">
                <a:effectLst/>
                <a:ea typeface="Roboto" panose="02000000000000000000" pitchFamily="2" charset="0"/>
              </a:defRPr>
            </a:lvl1pPr>
          </a:lstStyle>
          <a:p>
            <a:r>
              <a:rPr lang="en-US" dirty="0"/>
              <a:t>International Collaboration Office</a:t>
            </a:r>
          </a:p>
        </p:txBody>
      </p:sp>
    </p:spTree>
    <p:extLst>
      <p:ext uri="{BB962C8B-B14F-4D97-AF65-F5344CB8AC3E}">
        <p14:creationId xmlns:p14="http://schemas.microsoft.com/office/powerpoint/2010/main" val="4776204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Title and Content - Single Column">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29A688E9-230E-2C4D-89DA-A2F9D3D45C36}"/>
              </a:ext>
            </a:extLst>
          </p:cNvPr>
          <p:cNvSpPr>
            <a:spLocks noGrp="1"/>
          </p:cNvSpPr>
          <p:nvPr>
            <p:ph type="title"/>
          </p:nvPr>
        </p:nvSpPr>
        <p:spPr>
          <a:xfrm>
            <a:off x="1853292" y="550863"/>
            <a:ext cx="9157607" cy="584203"/>
          </a:xfrm>
          <a:prstGeom prst="rect">
            <a:avLst/>
          </a:prstGeom>
        </p:spPr>
        <p:txBody>
          <a:bodyPr>
            <a:normAutofit/>
          </a:bodyPr>
          <a:lstStyle>
            <a:lvl1pPr>
              <a:defRPr b="0" i="0">
                <a:latin typeface="Arial" panose="020B0604020202020204" pitchFamily="34" charset="0"/>
                <a:cs typeface="Arial" panose="020B0604020202020204" pitchFamily="34" charset="0"/>
              </a:defRPr>
            </a:lvl1pPr>
          </a:lstStyle>
          <a:p>
            <a:r>
              <a:rPr lang="en-US" dirty="0"/>
              <a:t>Click to edit Master title style</a:t>
            </a:r>
            <a:endParaRPr lang="en-US" sz="3200" b="1" dirty="0">
              <a:latin typeface="Georgia" panose="02040502050405020303" pitchFamily="18" charset="0"/>
            </a:endParaRPr>
          </a:p>
        </p:txBody>
      </p:sp>
      <p:sp>
        <p:nvSpPr>
          <p:cNvPr id="6" name="Text Placeholder 2">
            <a:extLst>
              <a:ext uri="{FF2B5EF4-FFF2-40B4-BE49-F238E27FC236}">
                <a16:creationId xmlns:a16="http://schemas.microsoft.com/office/drawing/2014/main" id="{E86AA217-42BB-3144-8146-17405CF29431}"/>
              </a:ext>
            </a:extLst>
          </p:cNvPr>
          <p:cNvSpPr>
            <a:spLocks noGrp="1"/>
          </p:cNvSpPr>
          <p:nvPr>
            <p:ph idx="1"/>
          </p:nvPr>
        </p:nvSpPr>
        <p:spPr>
          <a:xfrm>
            <a:off x="1853292" y="1371600"/>
            <a:ext cx="9157608" cy="427065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descr="Logo&#10;&#10;Description automatically generated">
            <a:extLst>
              <a:ext uri="{FF2B5EF4-FFF2-40B4-BE49-F238E27FC236}">
                <a16:creationId xmlns:a16="http://schemas.microsoft.com/office/drawing/2014/main" id="{C50BB24A-5ED6-1643-B02A-886AF4B00092}"/>
              </a:ext>
            </a:extLst>
          </p:cNvPr>
          <p:cNvPicPr>
            <a:picLocks noChangeAspect="1"/>
          </p:cNvPicPr>
          <p:nvPr userDrawn="1"/>
        </p:nvPicPr>
        <p:blipFill>
          <a:blip r:embed="rId2"/>
          <a:stretch>
            <a:fillRect/>
          </a:stretch>
        </p:blipFill>
        <p:spPr>
          <a:xfrm>
            <a:off x="329540" y="528680"/>
            <a:ext cx="1226128" cy="1402773"/>
          </a:xfrm>
          <a:prstGeom prst="rect">
            <a:avLst/>
          </a:prstGeom>
        </p:spPr>
      </p:pic>
      <p:sp>
        <p:nvSpPr>
          <p:cNvPr id="9" name="Footer Placeholder 4">
            <a:extLst>
              <a:ext uri="{FF2B5EF4-FFF2-40B4-BE49-F238E27FC236}">
                <a16:creationId xmlns:a16="http://schemas.microsoft.com/office/drawing/2014/main" id="{1B9F1A4C-89F4-3D4B-9B3C-F1ADD537F109}"/>
              </a:ext>
            </a:extLst>
          </p:cNvPr>
          <p:cNvSpPr>
            <a:spLocks noGrp="1"/>
          </p:cNvSpPr>
          <p:nvPr>
            <p:ph type="ftr" sz="quarter" idx="3"/>
          </p:nvPr>
        </p:nvSpPr>
        <p:spPr>
          <a:xfrm>
            <a:off x="1853292" y="6448683"/>
            <a:ext cx="6270172" cy="331847"/>
          </a:xfrm>
          <a:prstGeom prst="rect">
            <a:avLst/>
          </a:prstGeom>
        </p:spPr>
        <p:txBody>
          <a:bodyPr/>
          <a:lstStyle>
            <a:lvl1pPr algn="l">
              <a:defRPr lang="en-US" sz="1600" b="0" i="0" u="none" strike="noStrike" smtClean="0">
                <a:solidFill>
                  <a:schemeClr val="bg1"/>
                </a:solidFill>
                <a:effectLst/>
                <a:ea typeface="Roboto" panose="02000000000000000000" pitchFamily="2" charset="0"/>
              </a:defRPr>
            </a:lvl1pPr>
          </a:lstStyle>
          <a:p>
            <a:r>
              <a:rPr dirty="0">
                <a:solidFill>
                  <a:srgbClr val="FFFFFF"/>
                </a:solidFill>
              </a:rPr>
              <a:t>InternationalCollaborations@emory.edu</a:t>
            </a:r>
          </a:p>
        </p:txBody>
      </p:sp>
      <p:cxnSp>
        <p:nvCxnSpPr>
          <p:cNvPr id="3" name="Straight Connector 2">
            <a:extLst>
              <a:ext uri="{FF2B5EF4-FFF2-40B4-BE49-F238E27FC236}">
                <a16:creationId xmlns:a16="http://schemas.microsoft.com/office/drawing/2014/main" id="{45550220-A8CA-1B49-8360-F1EF2A576559}"/>
              </a:ext>
            </a:extLst>
          </p:cNvPr>
          <p:cNvCxnSpPr>
            <a:cxnSpLocks/>
          </p:cNvCxnSpPr>
          <p:nvPr userDrawn="1"/>
        </p:nvCxnSpPr>
        <p:spPr>
          <a:xfrm>
            <a:off x="1713294" y="528680"/>
            <a:ext cx="0" cy="2166394"/>
          </a:xfrm>
          <a:prstGeom prst="line">
            <a:avLst/>
          </a:prstGeom>
          <a:ln w="9525">
            <a:solidFill>
              <a:srgbClr val="2B399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090245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864"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09AEA2E-15DE-7844-A7EE-F0448EBF1BF1}"/>
              </a:ext>
            </a:extLst>
          </p:cNvPr>
          <p:cNvSpPr/>
          <p:nvPr userDrawn="1"/>
        </p:nvSpPr>
        <p:spPr>
          <a:xfrm>
            <a:off x="0" y="6329320"/>
            <a:ext cx="12192000" cy="528680"/>
          </a:xfrm>
          <a:prstGeom prst="rect">
            <a:avLst/>
          </a:prstGeom>
          <a:solidFill>
            <a:srgbClr val="2B39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a:extLst>
              <a:ext uri="{FF2B5EF4-FFF2-40B4-BE49-F238E27FC236}">
                <a16:creationId xmlns:a16="http://schemas.microsoft.com/office/drawing/2014/main" id="{2A70E088-61AC-4942-96BF-66F6D4D017D2}"/>
              </a:ext>
            </a:extLst>
          </p:cNvPr>
          <p:cNvSpPr>
            <a:spLocks noGrp="1"/>
          </p:cNvSpPr>
          <p:nvPr>
            <p:ph type="title"/>
          </p:nvPr>
        </p:nvSpPr>
        <p:spPr>
          <a:xfrm>
            <a:off x="1853292" y="365125"/>
            <a:ext cx="9500507"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6B974CA6-34D1-8540-ADF7-BA553066F4F0}"/>
              </a:ext>
            </a:extLst>
          </p:cNvPr>
          <p:cNvSpPr>
            <a:spLocks noGrp="1"/>
          </p:cNvSpPr>
          <p:nvPr>
            <p:ph type="body" idx="1"/>
          </p:nvPr>
        </p:nvSpPr>
        <p:spPr>
          <a:xfrm>
            <a:off x="1853292" y="1825625"/>
            <a:ext cx="9500508" cy="427065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4">
            <a:extLst>
              <a:ext uri="{FF2B5EF4-FFF2-40B4-BE49-F238E27FC236}">
                <a16:creationId xmlns:a16="http://schemas.microsoft.com/office/drawing/2014/main" id="{E6938F3B-9468-BE40-A3A6-B10D8120D0EC}"/>
              </a:ext>
            </a:extLst>
          </p:cNvPr>
          <p:cNvSpPr>
            <a:spLocks noGrp="1"/>
          </p:cNvSpPr>
          <p:nvPr>
            <p:ph type="ftr" sz="quarter" idx="3"/>
          </p:nvPr>
        </p:nvSpPr>
        <p:spPr>
          <a:xfrm>
            <a:off x="1853292" y="6448683"/>
            <a:ext cx="6270172" cy="331847"/>
          </a:xfrm>
          <a:prstGeom prst="rect">
            <a:avLst/>
          </a:prstGeom>
        </p:spPr>
        <p:txBody>
          <a:bodyPr/>
          <a:lstStyle>
            <a:lvl1pPr algn="l">
              <a:defRPr lang="en-US" sz="1600" b="0" i="0" u="none" strike="noStrike" smtClean="0">
                <a:solidFill>
                  <a:schemeClr val="bg1"/>
                </a:solidFill>
                <a:effectLst/>
                <a:ea typeface="Roboto" panose="02000000000000000000" pitchFamily="2" charset="0"/>
              </a:defRPr>
            </a:lvl1pPr>
          </a:lstStyle>
          <a:p>
            <a:r>
              <a:rPr lang="en-US" dirty="0"/>
              <a:t>International Collaboration Office</a:t>
            </a:r>
            <a:endParaRPr lang="en-US" sz="1600" dirty="0"/>
          </a:p>
        </p:txBody>
      </p:sp>
    </p:spTree>
    <p:extLst>
      <p:ext uri="{BB962C8B-B14F-4D97-AF65-F5344CB8AC3E}">
        <p14:creationId xmlns:p14="http://schemas.microsoft.com/office/powerpoint/2010/main" val="3195639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5" r:id="rId4"/>
  </p:sldLayoutIdLst>
  <p:hf sldNum="0" hdr="0" dt="0"/>
  <p:txStyles>
    <p:titleStyle>
      <a:lvl1pPr algn="l" defTabSz="914400" rtl="0" eaLnBrk="1" latinLnBrk="0" hangingPunct="1">
        <a:lnSpc>
          <a:spcPct val="90000"/>
        </a:lnSpc>
        <a:spcBef>
          <a:spcPct val="0"/>
        </a:spcBef>
        <a:buNone/>
        <a:defRPr sz="2800" b="0" i="0" kern="1200">
          <a:solidFill>
            <a:srgbClr val="2B3990"/>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b="0" i="0" kern="1200">
          <a:solidFill>
            <a:schemeClr val="tx1"/>
          </a:solidFill>
          <a:latin typeface="Arial" panose="020B0604020202020204" pitchFamily="34" charset="0"/>
          <a:ea typeface="Roboto" panose="02000000000000000000" pitchFamily="2"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Arial" panose="020B0604020202020204" pitchFamily="34" charset="0"/>
          <a:ea typeface="Roboto" panose="02000000000000000000" pitchFamily="2"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Arial" panose="020B0604020202020204" pitchFamily="34" charset="0"/>
          <a:ea typeface="Roboto" panose="02000000000000000000" pitchFamily="2"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Arial" panose="020B0604020202020204" pitchFamily="34" charset="0"/>
          <a:ea typeface="Roboto" panose="02000000000000000000" pitchFamily="2"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Arial" panose="020B0604020202020204" pitchFamily="34" charset="0"/>
          <a:ea typeface="Roboto" panose="02000000000000000000"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09AEA2E-15DE-7844-A7EE-F0448EBF1BF1}"/>
              </a:ext>
            </a:extLst>
          </p:cNvPr>
          <p:cNvSpPr/>
          <p:nvPr userDrawn="1"/>
        </p:nvSpPr>
        <p:spPr>
          <a:xfrm>
            <a:off x="0" y="6329320"/>
            <a:ext cx="12192000" cy="528680"/>
          </a:xfrm>
          <a:prstGeom prst="rect">
            <a:avLst/>
          </a:prstGeom>
          <a:solidFill>
            <a:srgbClr val="2B399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Placeholder 1">
            <a:extLst>
              <a:ext uri="{FF2B5EF4-FFF2-40B4-BE49-F238E27FC236}">
                <a16:creationId xmlns:a16="http://schemas.microsoft.com/office/drawing/2014/main" id="{2A70E088-61AC-4942-96BF-66F6D4D017D2}"/>
              </a:ext>
            </a:extLst>
          </p:cNvPr>
          <p:cNvSpPr>
            <a:spLocks noGrp="1"/>
          </p:cNvSpPr>
          <p:nvPr>
            <p:ph type="title"/>
          </p:nvPr>
        </p:nvSpPr>
        <p:spPr>
          <a:xfrm>
            <a:off x="1853292" y="365125"/>
            <a:ext cx="9500507"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6B974CA6-34D1-8540-ADF7-BA553066F4F0}"/>
              </a:ext>
            </a:extLst>
          </p:cNvPr>
          <p:cNvSpPr>
            <a:spLocks noGrp="1"/>
          </p:cNvSpPr>
          <p:nvPr>
            <p:ph type="body" idx="1"/>
          </p:nvPr>
        </p:nvSpPr>
        <p:spPr>
          <a:xfrm>
            <a:off x="1853292" y="1825625"/>
            <a:ext cx="9500508" cy="427065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4">
            <a:extLst>
              <a:ext uri="{FF2B5EF4-FFF2-40B4-BE49-F238E27FC236}">
                <a16:creationId xmlns:a16="http://schemas.microsoft.com/office/drawing/2014/main" id="{E6938F3B-9468-BE40-A3A6-B10D8120D0EC}"/>
              </a:ext>
            </a:extLst>
          </p:cNvPr>
          <p:cNvSpPr>
            <a:spLocks noGrp="1"/>
          </p:cNvSpPr>
          <p:nvPr>
            <p:ph type="ftr" sz="quarter" idx="3"/>
          </p:nvPr>
        </p:nvSpPr>
        <p:spPr>
          <a:xfrm>
            <a:off x="1853292" y="6448683"/>
            <a:ext cx="6270172" cy="331847"/>
          </a:xfrm>
          <a:prstGeom prst="rect">
            <a:avLst/>
          </a:prstGeom>
        </p:spPr>
        <p:txBody>
          <a:bodyPr/>
          <a:lstStyle>
            <a:lvl1pPr algn="l">
              <a:defRPr lang="en-US" sz="1600" b="0" i="0" u="none" strike="noStrike" smtClean="0">
                <a:solidFill>
                  <a:schemeClr val="bg1"/>
                </a:solidFill>
                <a:effectLst/>
                <a:ea typeface="Roboto" panose="02000000000000000000" pitchFamily="2" charset="0"/>
              </a:defRPr>
            </a:lvl1pPr>
          </a:lstStyle>
          <a:p>
            <a:r>
              <a:rPr dirty="0">
                <a:solidFill>
                  <a:srgbClr val="FFFFFF"/>
                </a:solidFill>
              </a:rPr>
              <a:t>International Collaboration Office</a:t>
            </a:r>
          </a:p>
        </p:txBody>
      </p:sp>
    </p:spTree>
    <p:extLst>
      <p:ext uri="{BB962C8B-B14F-4D97-AF65-F5344CB8AC3E}">
        <p14:creationId xmlns:p14="http://schemas.microsoft.com/office/powerpoint/2010/main" val="319563912"/>
      </p:ext>
    </p:extLst>
  </p:cSld>
  <p:clrMap bg1="lt1" tx1="dk1" bg2="lt2" tx2="dk2" accent1="accent1" accent2="accent2" accent3="accent3" accent4="accent4" accent5="accent5" accent6="accent6" hlink="hlink" folHlink="folHlink"/>
  <p:sldLayoutIdLst>
    <p:sldLayoutId id="2147483657" r:id="rId1"/>
  </p:sldLayoutIdLst>
  <p:hf sldNum="0" hdr="0" dt="0"/>
  <p:txStyles>
    <p:titleStyle>
      <a:lvl1pPr algn="l" defTabSz="914400" rtl="0" eaLnBrk="1" latinLnBrk="0" hangingPunct="1">
        <a:lnSpc>
          <a:spcPct val="90000"/>
        </a:lnSpc>
        <a:spcBef>
          <a:spcPct val="0"/>
        </a:spcBef>
        <a:buNone/>
        <a:defRPr sz="2800" b="0" i="0" kern="1200">
          <a:solidFill>
            <a:srgbClr val="2B3990"/>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b="0" i="0" kern="1200">
          <a:solidFill>
            <a:schemeClr val="tx1"/>
          </a:solidFill>
          <a:latin typeface="Arial" panose="020B0604020202020204" pitchFamily="34" charset="0"/>
          <a:ea typeface="Roboto" panose="02000000000000000000" pitchFamily="2"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Arial" panose="020B0604020202020204" pitchFamily="34" charset="0"/>
          <a:ea typeface="Roboto" panose="02000000000000000000" pitchFamily="2"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Arial" panose="020B0604020202020204" pitchFamily="34" charset="0"/>
          <a:ea typeface="Roboto" panose="02000000000000000000" pitchFamily="2"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Arial" panose="020B0604020202020204" pitchFamily="34" charset="0"/>
          <a:ea typeface="Roboto" panose="02000000000000000000" pitchFamily="2"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Arial" panose="020B0604020202020204" pitchFamily="34" charset="0"/>
          <a:ea typeface="Roboto" panose="02000000000000000000"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hyperlink" Target="https://app.mycompliancereport.com/report.aspx?cid=emo"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hyperlink" Target="mailto:InternationalCollaborations@emory.edu" TargetMode="External"/><Relationship Id="rId4" Type="http://schemas.openxmlformats.org/officeDocument/2006/relationships/hyperlink" Target="https://www.ogc.emory.edu/contact_us/index.htm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7.png"/><Relationship Id="rId4" Type="http://schemas.openxmlformats.org/officeDocument/2006/relationships/image" Target="../media/image11.jpg"/></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9"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27.png"/><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9C8292-AB26-6547-B8C3-FC73AA92484C}"/>
              </a:ext>
            </a:extLst>
          </p:cNvPr>
          <p:cNvSpPr>
            <a:spLocks noGrp="1"/>
          </p:cNvSpPr>
          <p:nvPr>
            <p:ph type="ctrTitle"/>
          </p:nvPr>
        </p:nvSpPr>
        <p:spPr>
          <a:xfrm>
            <a:off x="1524000" y="2933194"/>
            <a:ext cx="9144000" cy="1524000"/>
          </a:xfrm>
          <a:noFill/>
        </p:spPr>
        <p:txBody>
          <a:bodyPr>
            <a:normAutofit/>
          </a:bodyPr>
          <a:lstStyle/>
          <a:p>
            <a:r>
              <a:rPr lang="en-US" sz="3800" b="1" dirty="0">
                <a:solidFill>
                  <a:srgbClr val="2B3990"/>
                </a:solidFill>
              </a:rPr>
              <a:t>Best Practices for Fostering </a:t>
            </a:r>
            <a:br>
              <a:rPr lang="en-US" sz="3800" b="1" dirty="0">
                <a:solidFill>
                  <a:srgbClr val="2B3990"/>
                </a:solidFill>
              </a:rPr>
            </a:br>
            <a:r>
              <a:rPr lang="en-US" sz="3800" b="1" dirty="0">
                <a:solidFill>
                  <a:srgbClr val="2B3990"/>
                </a:solidFill>
              </a:rPr>
              <a:t>Safe International Collaborations</a:t>
            </a:r>
          </a:p>
        </p:txBody>
      </p:sp>
      <p:sp>
        <p:nvSpPr>
          <p:cNvPr id="3" name="Subtitle 2">
            <a:extLst>
              <a:ext uri="{FF2B5EF4-FFF2-40B4-BE49-F238E27FC236}">
                <a16:creationId xmlns:a16="http://schemas.microsoft.com/office/drawing/2014/main" id="{E4435EE4-144D-934B-A668-F5197CE7444E}"/>
              </a:ext>
            </a:extLst>
          </p:cNvPr>
          <p:cNvSpPr>
            <a:spLocks noGrp="1"/>
          </p:cNvSpPr>
          <p:nvPr>
            <p:ph type="subTitle" idx="1"/>
          </p:nvPr>
        </p:nvSpPr>
        <p:spPr>
          <a:xfrm>
            <a:off x="1524000" y="4457194"/>
            <a:ext cx="9144000" cy="1312134"/>
          </a:xfrm>
        </p:spPr>
        <p:txBody>
          <a:bodyPr/>
          <a:lstStyle/>
          <a:p>
            <a:pPr>
              <a:lnSpc>
                <a:spcPct val="100000"/>
              </a:lnSpc>
              <a:spcBef>
                <a:spcPts val="400"/>
              </a:spcBef>
            </a:pPr>
            <a:r>
              <a:rPr lang="en-US" dirty="0">
                <a:solidFill>
                  <a:srgbClr val="2B3990"/>
                </a:solidFill>
              </a:rPr>
              <a:t>Kimberly Eck, MPH, PhD</a:t>
            </a:r>
          </a:p>
          <a:p>
            <a:pPr>
              <a:lnSpc>
                <a:spcPct val="100000"/>
              </a:lnSpc>
              <a:spcBef>
                <a:spcPts val="0"/>
              </a:spcBef>
            </a:pPr>
            <a:r>
              <a:rPr lang="en-US" dirty="0">
                <a:solidFill>
                  <a:srgbClr val="2B3990"/>
                </a:solidFill>
              </a:rPr>
              <a:t>Associate Vice President for Research</a:t>
            </a:r>
          </a:p>
          <a:p>
            <a:endParaRPr lang="en-US" dirty="0"/>
          </a:p>
        </p:txBody>
      </p:sp>
    </p:spTree>
    <p:extLst>
      <p:ext uri="{BB962C8B-B14F-4D97-AF65-F5344CB8AC3E}">
        <p14:creationId xmlns:p14="http://schemas.microsoft.com/office/powerpoint/2010/main" val="37946691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Ask for guidance</a:t>
            </a:r>
          </a:p>
        </p:txBody>
      </p:sp>
      <p:sp>
        <p:nvSpPr>
          <p:cNvPr id="8" name="Rectangle 7">
            <a:extLst>
              <a:ext uri="{FF2B5EF4-FFF2-40B4-BE49-F238E27FC236}">
                <a16:creationId xmlns:a16="http://schemas.microsoft.com/office/drawing/2014/main" id="{7EEB8155-BC97-D345-8B63-9CD2AC6ED7D4}"/>
              </a:ext>
            </a:extLst>
          </p:cNvPr>
          <p:cNvSpPr/>
          <p:nvPr/>
        </p:nvSpPr>
        <p:spPr>
          <a:xfrm>
            <a:off x="2512194" y="2415945"/>
            <a:ext cx="1617044" cy="1617044"/>
          </a:xfrm>
          <a:prstGeom prst="rect">
            <a:avLst/>
          </a:prstGeom>
          <a:solidFill>
            <a:srgbClr val="E169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Table 31">
            <a:extLst>
              <a:ext uri="{FF2B5EF4-FFF2-40B4-BE49-F238E27FC236}">
                <a16:creationId xmlns:a16="http://schemas.microsoft.com/office/drawing/2014/main" id="{9AD478D5-5982-F84E-93BC-301437F2A307}"/>
              </a:ext>
            </a:extLst>
          </p:cNvPr>
          <p:cNvGraphicFramePr>
            <a:graphicFrameLocks noGrp="1"/>
          </p:cNvGraphicFramePr>
          <p:nvPr>
            <p:extLst>
              <p:ext uri="{D42A27DB-BD31-4B8C-83A1-F6EECF244321}">
                <p14:modId xmlns:p14="http://schemas.microsoft.com/office/powerpoint/2010/main" val="1887142750"/>
              </p:ext>
            </p:extLst>
          </p:nvPr>
        </p:nvGraphicFramePr>
        <p:xfrm>
          <a:off x="4423526" y="2100067"/>
          <a:ext cx="5416076" cy="2259215"/>
        </p:xfrm>
        <a:graphic>
          <a:graphicData uri="http://schemas.openxmlformats.org/drawingml/2006/table">
            <a:tbl>
              <a:tblPr firstRow="1" bandRow="1">
                <a:tableStyleId>{2D5ABB26-0587-4C30-8999-92F81FD0307C}</a:tableStyleId>
              </a:tblPr>
              <a:tblGrid>
                <a:gridCol w="5416076">
                  <a:extLst>
                    <a:ext uri="{9D8B030D-6E8A-4147-A177-3AD203B41FA5}">
                      <a16:colId xmlns:a16="http://schemas.microsoft.com/office/drawing/2014/main" val="4191025226"/>
                    </a:ext>
                  </a:extLst>
                </a:gridCol>
              </a:tblGrid>
              <a:tr h="746163">
                <a:tc>
                  <a:txBody>
                    <a:bodyPr/>
                    <a:lstStyle/>
                    <a:p>
                      <a:r>
                        <a:rPr lang="en-US" sz="1800" kern="1200" dirty="0">
                          <a:solidFill>
                            <a:schemeClr val="tx1"/>
                          </a:solidFill>
                          <a:effectLst/>
                          <a:latin typeface="Arial" panose="020B0604020202020204" pitchFamily="34" charset="0"/>
                          <a:ea typeface="+mn-ea"/>
                          <a:cs typeface="Arial" panose="020B0604020202020204" pitchFamily="34" charset="0"/>
                        </a:rPr>
                        <a:t>Involve your Dean and Department Chair</a:t>
                      </a:r>
                      <a:r>
                        <a:rPr lang="en-US" dirty="0">
                          <a:effectLst/>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a:txBody>
                  <a:tcPr anchor="ctr">
                    <a:lnL w="6350" cap="flat" cmpd="sng" algn="ctr">
                      <a:solidFill>
                        <a:schemeClr val="tx1"/>
                      </a:solidFill>
                      <a:prstDash val="solid"/>
                      <a:round/>
                      <a:headEnd type="none" w="med" len="med"/>
                      <a:tailEnd type="none" w="med" len="med"/>
                    </a:lnL>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77006919"/>
                  </a:ext>
                </a:extLst>
              </a:tr>
              <a:tr h="756526">
                <a:tc>
                  <a:txBody>
                    <a:bodyPr/>
                    <a:lstStyle/>
                    <a:p>
                      <a:r>
                        <a:rPr lang="en-US" dirty="0">
                          <a:latin typeface="Arial" panose="020B0604020202020204" pitchFamily="34" charset="0"/>
                          <a:cs typeface="Arial" panose="020B0604020202020204" pitchFamily="34" charset="0"/>
                        </a:rPr>
                        <a:t>Request tailored guidance on your situation</a:t>
                      </a:r>
                    </a:p>
                  </a:txBody>
                  <a:tcPr anchor="ctr">
                    <a:lnL w="63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46100106"/>
                  </a:ext>
                </a:extLst>
              </a:tr>
              <a:tr h="756526">
                <a:tc>
                  <a:txBody>
                    <a:bodyPr/>
                    <a:lstStyle/>
                    <a:p>
                      <a:r>
                        <a:rPr lang="en-US" dirty="0">
                          <a:latin typeface="Arial" panose="020B0604020202020204" pitchFamily="34" charset="0"/>
                          <a:cs typeface="Arial" panose="020B0604020202020204" pitchFamily="34" charset="0"/>
                        </a:rPr>
                        <a:t>Contact us: Internationalcollaborations@emory.edu</a:t>
                      </a:r>
                    </a:p>
                  </a:txBody>
                  <a:tcPr anchor="ctr">
                    <a:lnL w="63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662914100"/>
                  </a:ext>
                </a:extLst>
              </a:tr>
            </a:tbl>
          </a:graphicData>
        </a:graphic>
      </p:graphicFrame>
      <p:pic>
        <p:nvPicPr>
          <p:cNvPr id="12" name="Picture 11" descr="A picture containing text, clipart&#10;&#10;Description automatically generated">
            <a:extLst>
              <a:ext uri="{FF2B5EF4-FFF2-40B4-BE49-F238E27FC236}">
                <a16:creationId xmlns:a16="http://schemas.microsoft.com/office/drawing/2014/main" id="{E63E2E99-D8C7-EB42-A385-BCD1801754F3}"/>
              </a:ext>
            </a:extLst>
          </p:cNvPr>
          <p:cNvPicPr>
            <a:picLocks noChangeAspect="1"/>
          </p:cNvPicPr>
          <p:nvPr/>
        </p:nvPicPr>
        <p:blipFill>
          <a:blip r:embed="rId3"/>
          <a:stretch>
            <a:fillRect/>
          </a:stretch>
        </p:blipFill>
        <p:spPr>
          <a:xfrm>
            <a:off x="2648508" y="2698923"/>
            <a:ext cx="1287771" cy="1006804"/>
          </a:xfrm>
          <a:prstGeom prst="rect">
            <a:avLst/>
          </a:prstGeom>
        </p:spPr>
      </p:pic>
      <p:sp>
        <p:nvSpPr>
          <p:cNvPr id="7" name="Footer Placeholder 3">
            <a:extLst>
              <a:ext uri="{FF2B5EF4-FFF2-40B4-BE49-F238E27FC236}">
                <a16:creationId xmlns:a16="http://schemas.microsoft.com/office/drawing/2014/main" id="{B5ECB65B-7235-48B5-A0DF-42F51D3996AA}"/>
              </a:ext>
            </a:extLst>
          </p:cNvPr>
          <p:cNvSpPr>
            <a:spLocks noGrp="1"/>
          </p:cNvSpPr>
          <p:nvPr>
            <p:ph type="ftr" sz="quarter" idx="3"/>
          </p:nvPr>
        </p:nvSpPr>
        <p:spPr>
          <a:xfrm>
            <a:off x="8864301" y="6429433"/>
            <a:ext cx="3327698" cy="331847"/>
          </a:xfrm>
        </p:spPr>
        <p:txBody>
          <a:bodyPr/>
          <a:lstStyle/>
          <a:p>
            <a:pPr algn="ctr"/>
            <a:r>
              <a:rPr lang="en-US" sz="1400" dirty="0" err="1">
                <a:solidFill>
                  <a:schemeClr val="bg1">
                    <a:lumMod val="85000"/>
                  </a:schemeClr>
                </a:solidFill>
                <a:latin typeface="Arial" panose="020B0604020202020204" pitchFamily="34" charset="0"/>
                <a:cs typeface="Arial" panose="020B0604020202020204" pitchFamily="34" charset="0"/>
              </a:rPr>
              <a:t>InternationalCollaborations@emory.edu</a:t>
            </a:r>
            <a:endParaRPr lang="en-US" sz="1400" dirty="0">
              <a:solidFill>
                <a:schemeClr val="bg1">
                  <a:lumMod val="85000"/>
                </a:schemeClr>
              </a:solidFill>
              <a:latin typeface="Arial" panose="020B0604020202020204" pitchFamily="34" charset="0"/>
              <a:cs typeface="Arial" panose="020B0604020202020204" pitchFamily="34" charset="0"/>
            </a:endParaRPr>
          </a:p>
        </p:txBody>
      </p:sp>
      <p:pic>
        <p:nvPicPr>
          <p:cNvPr id="9" name="Picture 8" descr="A close up of a logo&#10;&#10;Description automatically generated">
            <a:extLst>
              <a:ext uri="{FF2B5EF4-FFF2-40B4-BE49-F238E27FC236}">
                <a16:creationId xmlns:a16="http://schemas.microsoft.com/office/drawing/2014/main" id="{BC6D655A-FB7F-4F7E-A7E8-435DF7E69050}"/>
              </a:ext>
            </a:extLst>
          </p:cNvPr>
          <p:cNvPicPr>
            <a:picLocks noChangeAspect="1"/>
          </p:cNvPicPr>
          <p:nvPr/>
        </p:nvPicPr>
        <p:blipFill>
          <a:blip r:embed="rId4">
            <a:lum bright="70000" contrast="-70000"/>
          </a:blip>
          <a:stretch>
            <a:fillRect/>
          </a:stretch>
        </p:blipFill>
        <p:spPr>
          <a:xfrm>
            <a:off x="48409" y="6388036"/>
            <a:ext cx="3213452" cy="414639"/>
          </a:xfrm>
          <a:prstGeom prst="rect">
            <a:avLst/>
          </a:prstGeom>
        </p:spPr>
      </p:pic>
    </p:spTree>
    <p:extLst>
      <p:ext uri="{BB962C8B-B14F-4D97-AF65-F5344CB8AC3E}">
        <p14:creationId xmlns:p14="http://schemas.microsoft.com/office/powerpoint/2010/main" val="3520601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00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Resources</a:t>
            </a:r>
          </a:p>
        </p:txBody>
      </p:sp>
      <p:sp>
        <p:nvSpPr>
          <p:cNvPr id="3" name="TextBox 2"/>
          <p:cNvSpPr txBox="1"/>
          <p:nvPr/>
        </p:nvSpPr>
        <p:spPr>
          <a:xfrm>
            <a:off x="1853292" y="2136338"/>
            <a:ext cx="9560572" cy="2031325"/>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Emory Trust Line: </a:t>
            </a:r>
            <a:r>
              <a:rPr lang="en-US" dirty="0">
                <a:latin typeface="Arial" panose="020B0604020202020204" pitchFamily="34" charset="0"/>
                <a:cs typeface="Arial" panose="020B0604020202020204" pitchFamily="34" charset="0"/>
                <a:hlinkClick r:id="rId3"/>
              </a:rPr>
              <a:t>https://app.mycompliancereport.com/report.aspx?cid=emo</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Emory Office of General Counsel </a:t>
            </a:r>
            <a:r>
              <a:rPr lang="en-US" dirty="0">
                <a:latin typeface="Arial" panose="020B0604020202020204" pitchFamily="34" charset="0"/>
                <a:cs typeface="Arial" panose="020B0604020202020204" pitchFamily="34" charset="0"/>
                <a:hlinkClick r:id="rId4"/>
              </a:rPr>
              <a:t>https://www.ogc.emory.edu/contact_us/index.html</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International Collaborations: </a:t>
            </a:r>
            <a:r>
              <a:rPr lang="en-US" dirty="0">
                <a:latin typeface="Arial" panose="020B0604020202020204" pitchFamily="34" charset="0"/>
                <a:cs typeface="Arial" panose="020B0604020202020204" pitchFamily="34" charset="0"/>
                <a:hlinkClick r:id="rId5"/>
              </a:rPr>
              <a:t>InternationalCollaborations@emory.edu</a:t>
            </a:r>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5" name="Footer Placeholder 3">
            <a:extLst>
              <a:ext uri="{FF2B5EF4-FFF2-40B4-BE49-F238E27FC236}">
                <a16:creationId xmlns:a16="http://schemas.microsoft.com/office/drawing/2014/main" id="{AF0D1E56-2196-4721-AC4C-F05E9F7F1676}"/>
              </a:ext>
            </a:extLst>
          </p:cNvPr>
          <p:cNvSpPr>
            <a:spLocks noGrp="1"/>
          </p:cNvSpPr>
          <p:nvPr>
            <p:ph type="ftr" sz="quarter" idx="3"/>
          </p:nvPr>
        </p:nvSpPr>
        <p:spPr>
          <a:xfrm>
            <a:off x="8864301" y="6429433"/>
            <a:ext cx="3327698" cy="331847"/>
          </a:xfrm>
        </p:spPr>
        <p:txBody>
          <a:bodyPr/>
          <a:lstStyle/>
          <a:p>
            <a:pPr algn="ctr"/>
            <a:r>
              <a:rPr lang="en-US" sz="1400" dirty="0" err="1">
                <a:solidFill>
                  <a:schemeClr val="bg1">
                    <a:lumMod val="85000"/>
                  </a:schemeClr>
                </a:solidFill>
                <a:latin typeface="Arial" panose="020B0604020202020204" pitchFamily="34" charset="0"/>
                <a:cs typeface="Arial" panose="020B0604020202020204" pitchFamily="34" charset="0"/>
              </a:rPr>
              <a:t>InternationalCollaborations@emory.edu</a:t>
            </a:r>
            <a:endParaRPr lang="en-US" sz="1400" dirty="0">
              <a:solidFill>
                <a:schemeClr val="bg1">
                  <a:lumMod val="85000"/>
                </a:schemeClr>
              </a:solidFill>
              <a:latin typeface="Arial" panose="020B0604020202020204" pitchFamily="34" charset="0"/>
              <a:cs typeface="Arial" panose="020B0604020202020204" pitchFamily="34" charset="0"/>
            </a:endParaRPr>
          </a:p>
        </p:txBody>
      </p:sp>
      <p:pic>
        <p:nvPicPr>
          <p:cNvPr id="6" name="Picture 5" descr="A close up of a logo&#10;&#10;Description automatically generated">
            <a:extLst>
              <a:ext uri="{FF2B5EF4-FFF2-40B4-BE49-F238E27FC236}">
                <a16:creationId xmlns:a16="http://schemas.microsoft.com/office/drawing/2014/main" id="{A8060BDE-954E-4325-822E-5D8C3B7E89CC}"/>
              </a:ext>
            </a:extLst>
          </p:cNvPr>
          <p:cNvPicPr>
            <a:picLocks noChangeAspect="1"/>
          </p:cNvPicPr>
          <p:nvPr/>
        </p:nvPicPr>
        <p:blipFill>
          <a:blip r:embed="rId6">
            <a:lum bright="70000" contrast="-70000"/>
          </a:blip>
          <a:stretch>
            <a:fillRect/>
          </a:stretch>
        </p:blipFill>
        <p:spPr>
          <a:xfrm>
            <a:off x="48409" y="6388036"/>
            <a:ext cx="3213452" cy="414639"/>
          </a:xfrm>
          <a:prstGeom prst="rect">
            <a:avLst/>
          </a:prstGeom>
        </p:spPr>
      </p:pic>
    </p:spTree>
    <p:extLst>
      <p:ext uri="{BB962C8B-B14F-4D97-AF65-F5344CB8AC3E}">
        <p14:creationId xmlns:p14="http://schemas.microsoft.com/office/powerpoint/2010/main" val="22139033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Emory’s International Footprint</a:t>
            </a:r>
          </a:p>
        </p:txBody>
      </p:sp>
      <p:sp>
        <p:nvSpPr>
          <p:cNvPr id="10" name="Footer Placeholder 3">
            <a:extLst>
              <a:ext uri="{FF2B5EF4-FFF2-40B4-BE49-F238E27FC236}">
                <a16:creationId xmlns:a16="http://schemas.microsoft.com/office/drawing/2014/main" id="{52076332-ABB8-904D-B4F3-0D8E6D740064}"/>
              </a:ext>
            </a:extLst>
          </p:cNvPr>
          <p:cNvSpPr>
            <a:spLocks noGrp="1"/>
          </p:cNvSpPr>
          <p:nvPr>
            <p:ph type="ftr" sz="quarter" idx="3"/>
          </p:nvPr>
        </p:nvSpPr>
        <p:spPr>
          <a:xfrm>
            <a:off x="8864301" y="6429433"/>
            <a:ext cx="3327698" cy="331847"/>
          </a:xfrm>
        </p:spPr>
        <p:txBody>
          <a:bodyPr/>
          <a:lstStyle/>
          <a:p>
            <a:pPr algn="ctr"/>
            <a:r>
              <a:rPr lang="en-US" sz="1400" dirty="0" err="1">
                <a:solidFill>
                  <a:schemeClr val="bg1">
                    <a:lumMod val="85000"/>
                  </a:schemeClr>
                </a:solidFill>
                <a:latin typeface="Arial" panose="020B0604020202020204" pitchFamily="34" charset="0"/>
                <a:cs typeface="Arial" panose="020B0604020202020204" pitchFamily="34" charset="0"/>
              </a:rPr>
              <a:t>InternationalCollaborations@emory.edu</a:t>
            </a:r>
            <a:endParaRPr lang="en-US" sz="1400" dirty="0">
              <a:solidFill>
                <a:schemeClr val="bg1">
                  <a:lumMod val="85000"/>
                </a:schemeClr>
              </a:solidFill>
              <a:latin typeface="Arial" panose="020B0604020202020204" pitchFamily="34" charset="0"/>
              <a:cs typeface="Arial" panose="020B0604020202020204" pitchFamily="34" charset="0"/>
            </a:endParaRPr>
          </a:p>
        </p:txBody>
      </p:sp>
      <p:pic>
        <p:nvPicPr>
          <p:cNvPr id="16" name="Content Placeholder 15">
            <a:extLst>
              <a:ext uri="{FF2B5EF4-FFF2-40B4-BE49-F238E27FC236}">
                <a16:creationId xmlns:a16="http://schemas.microsoft.com/office/drawing/2014/main" id="{EBA13816-D952-4FD1-B8D1-CFDE502536F7}"/>
              </a:ext>
            </a:extLst>
          </p:cNvPr>
          <p:cNvPicPr>
            <a:picLocks noGrp="1" noChangeAspect="1"/>
          </p:cNvPicPr>
          <p:nvPr>
            <p:ph idx="1"/>
          </p:nvPr>
        </p:nvPicPr>
        <p:blipFill>
          <a:blip r:embed="rId3"/>
          <a:stretch>
            <a:fillRect/>
          </a:stretch>
        </p:blipFill>
        <p:spPr>
          <a:xfrm>
            <a:off x="1853292" y="1135066"/>
            <a:ext cx="6551414" cy="4876801"/>
          </a:xfrm>
          <a:prstGeom prst="rect">
            <a:avLst/>
          </a:prstGeom>
        </p:spPr>
      </p:pic>
      <p:pic>
        <p:nvPicPr>
          <p:cNvPr id="17" name="Picture 6" descr="Story image">
            <a:extLst>
              <a:ext uri="{FF2B5EF4-FFF2-40B4-BE49-F238E27FC236}">
                <a16:creationId xmlns:a16="http://schemas.microsoft.com/office/drawing/2014/main" id="{607466C0-BA4A-49AE-AF25-00175B34473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4223" r="9276" b="-2"/>
          <a:stretch/>
        </p:blipFill>
        <p:spPr bwMode="auto">
          <a:xfrm>
            <a:off x="9021776" y="4442847"/>
            <a:ext cx="1473561" cy="1473561"/>
          </a:xfrm>
          <a:custGeom>
            <a:avLst/>
            <a:gdLst/>
            <a:ahLst/>
            <a:cxnLst/>
            <a:rect l="l" t="t" r="r" b="b"/>
            <a:pathLst>
              <a:path w="2971800" h="2971800">
                <a:moveTo>
                  <a:pt x="1485900" y="0"/>
                </a:moveTo>
                <a:cubicBezTo>
                  <a:pt x="2306540" y="0"/>
                  <a:pt x="2971800" y="665260"/>
                  <a:pt x="2971800" y="1485900"/>
                </a:cubicBezTo>
                <a:cubicBezTo>
                  <a:pt x="2971800" y="2306540"/>
                  <a:pt x="2306540" y="2971800"/>
                  <a:pt x="1485900" y="2971800"/>
                </a:cubicBezTo>
                <a:cubicBezTo>
                  <a:pt x="665260" y="2971800"/>
                  <a:pt x="0" y="2306540"/>
                  <a:pt x="0" y="1485900"/>
                </a:cubicBezTo>
                <a:cubicBezTo>
                  <a:pt x="0" y="665260"/>
                  <a:pt x="665260" y="0"/>
                  <a:pt x="1485900" y="0"/>
                </a:cubicBezTo>
                <a:close/>
              </a:path>
            </a:pathLst>
          </a:custGeom>
          <a:noFill/>
          <a:extLst>
            <a:ext uri="{909E8E84-426E-40DD-AFC4-6F175D3DCCD1}">
              <a14:hiddenFill xmlns:a14="http://schemas.microsoft.com/office/drawing/2010/main">
                <a:solidFill>
                  <a:srgbClr val="FFFFFF"/>
                </a:solidFill>
              </a14:hiddenFill>
            </a:ext>
          </a:extLst>
        </p:spPr>
      </p:pic>
      <p:pic>
        <p:nvPicPr>
          <p:cNvPr id="18" name="Picture 4" descr="Market with shopkeeper">
            <a:extLst>
              <a:ext uri="{FF2B5EF4-FFF2-40B4-BE49-F238E27FC236}">
                <a16:creationId xmlns:a16="http://schemas.microsoft.com/office/drawing/2014/main" id="{73CEED98-D57D-480C-85A9-83A6AD26147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5703" r="28047"/>
          <a:stretch/>
        </p:blipFill>
        <p:spPr bwMode="auto">
          <a:xfrm>
            <a:off x="9021776" y="2824546"/>
            <a:ext cx="1473561" cy="1473561"/>
          </a:xfrm>
          <a:custGeom>
            <a:avLst/>
            <a:gdLst/>
            <a:ahLst/>
            <a:cxnLst/>
            <a:rect l="l" t="t" r="r" b="b"/>
            <a:pathLst>
              <a:path w="2971800" h="2971800">
                <a:moveTo>
                  <a:pt x="1485900" y="0"/>
                </a:moveTo>
                <a:cubicBezTo>
                  <a:pt x="2306540" y="0"/>
                  <a:pt x="2971800" y="665260"/>
                  <a:pt x="2971800" y="1485900"/>
                </a:cubicBezTo>
                <a:cubicBezTo>
                  <a:pt x="2971800" y="2306540"/>
                  <a:pt x="2306540" y="2971800"/>
                  <a:pt x="1485900" y="2971800"/>
                </a:cubicBezTo>
                <a:cubicBezTo>
                  <a:pt x="665260" y="2971800"/>
                  <a:pt x="0" y="2306540"/>
                  <a:pt x="0" y="1485900"/>
                </a:cubicBezTo>
                <a:cubicBezTo>
                  <a:pt x="0" y="665260"/>
                  <a:pt x="665260" y="0"/>
                  <a:pt x="1485900" y="0"/>
                </a:cubicBezTo>
                <a:close/>
              </a:path>
            </a:pathLst>
          </a:custGeom>
          <a:noFill/>
          <a:extLst>
            <a:ext uri="{909E8E84-426E-40DD-AFC4-6F175D3DCCD1}">
              <a14:hiddenFill xmlns:a14="http://schemas.microsoft.com/office/drawing/2010/main">
                <a:solidFill>
                  <a:srgbClr val="FFFFFF"/>
                </a:solidFill>
              </a14:hiddenFill>
            </a:ext>
          </a:extLst>
        </p:spPr>
      </p:pic>
      <p:pic>
        <p:nvPicPr>
          <p:cNvPr id="19" name="Picture 2" descr="image of FAPESP-SPRINT awardee and assistant professor of psychiatry Brian Dias">
            <a:extLst>
              <a:ext uri="{FF2B5EF4-FFF2-40B4-BE49-F238E27FC236}">
                <a16:creationId xmlns:a16="http://schemas.microsoft.com/office/drawing/2014/main" id="{06694F21-0140-4F69-B4EC-BEFD05DD93F6}"/>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9903" r="23847"/>
          <a:stretch/>
        </p:blipFill>
        <p:spPr bwMode="auto">
          <a:xfrm>
            <a:off x="9021776" y="1183799"/>
            <a:ext cx="1473561" cy="1473561"/>
          </a:xfrm>
          <a:custGeom>
            <a:avLst/>
            <a:gdLst/>
            <a:ahLst/>
            <a:cxnLst/>
            <a:rect l="l" t="t" r="r" b="b"/>
            <a:pathLst>
              <a:path w="2971800" h="2971800">
                <a:moveTo>
                  <a:pt x="1485900" y="0"/>
                </a:moveTo>
                <a:cubicBezTo>
                  <a:pt x="2306540" y="0"/>
                  <a:pt x="2971800" y="665260"/>
                  <a:pt x="2971800" y="1485900"/>
                </a:cubicBezTo>
                <a:cubicBezTo>
                  <a:pt x="2971800" y="2306540"/>
                  <a:pt x="2306540" y="2971800"/>
                  <a:pt x="1485900" y="2971800"/>
                </a:cubicBezTo>
                <a:cubicBezTo>
                  <a:pt x="665260" y="2971800"/>
                  <a:pt x="0" y="2306540"/>
                  <a:pt x="0" y="1485900"/>
                </a:cubicBezTo>
                <a:cubicBezTo>
                  <a:pt x="0" y="665260"/>
                  <a:pt x="665260" y="0"/>
                  <a:pt x="1485900" y="0"/>
                </a:cubicBezTo>
                <a:close/>
              </a:path>
            </a:pathLst>
          </a:custGeom>
          <a:noFill/>
          <a:extLst>
            <a:ext uri="{909E8E84-426E-40DD-AFC4-6F175D3DCCD1}">
              <a14:hiddenFill xmlns:a14="http://schemas.microsoft.com/office/drawing/2010/main">
                <a:solidFill>
                  <a:srgbClr val="FFFFFF"/>
                </a:solidFill>
              </a14:hiddenFill>
            </a:ext>
          </a:extLst>
        </p:spPr>
      </p:pic>
      <p:sp>
        <p:nvSpPr>
          <p:cNvPr id="20" name="Content Placeholder 5">
            <a:extLst>
              <a:ext uri="{FF2B5EF4-FFF2-40B4-BE49-F238E27FC236}">
                <a16:creationId xmlns:a16="http://schemas.microsoft.com/office/drawing/2014/main" id="{FE92C46B-666F-4C3D-B8FF-D431F4715897}"/>
              </a:ext>
            </a:extLst>
          </p:cNvPr>
          <p:cNvSpPr txBox="1">
            <a:spLocks/>
          </p:cNvSpPr>
          <p:nvPr/>
        </p:nvSpPr>
        <p:spPr>
          <a:xfrm>
            <a:off x="10564009" y="1769492"/>
            <a:ext cx="1434353" cy="405398"/>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1800" b="0" i="0" kern="1200">
                <a:solidFill>
                  <a:schemeClr val="tx1"/>
                </a:solidFill>
                <a:latin typeface="Arial" panose="020B0604020202020204" pitchFamily="34" charset="0"/>
                <a:ea typeface="Roboto" panose="02000000000000000000" pitchFamily="2"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Arial" panose="020B0604020202020204" pitchFamily="34" charset="0"/>
                <a:ea typeface="Roboto" panose="02000000000000000000" pitchFamily="2"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Arial" panose="020B0604020202020204" pitchFamily="34" charset="0"/>
                <a:ea typeface="Roboto" panose="02000000000000000000" pitchFamily="2"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Arial" panose="020B0604020202020204" pitchFamily="34" charset="0"/>
                <a:ea typeface="Roboto" panose="02000000000000000000" pitchFamily="2"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Arial" panose="020B0604020202020204" pitchFamily="34" charset="0"/>
                <a:ea typeface="Roboto" panose="02000000000000000000"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Clr>
                <a:srgbClr val="2B3990"/>
              </a:buClr>
              <a:buFont typeface="Arial" panose="020B0604020202020204" pitchFamily="34" charset="0"/>
              <a:buNone/>
            </a:pPr>
            <a:r>
              <a:rPr lang="en-US" dirty="0"/>
              <a:t>Halle Institute for Global Research</a:t>
            </a:r>
          </a:p>
          <a:p>
            <a:pPr marL="0" indent="0" algn="ctr">
              <a:buClr>
                <a:srgbClr val="2B3990"/>
              </a:buClr>
              <a:buFont typeface="Arial" panose="020B0604020202020204" pitchFamily="34" charset="0"/>
              <a:buNone/>
            </a:pPr>
            <a:endParaRPr lang="en-US" dirty="0"/>
          </a:p>
          <a:p>
            <a:pPr marL="0" indent="0" algn="ctr">
              <a:buClr>
                <a:srgbClr val="2B3990"/>
              </a:buClr>
              <a:buFont typeface="Arial" panose="020B0604020202020204" pitchFamily="34" charset="0"/>
              <a:buNone/>
            </a:pPr>
            <a:endParaRPr lang="en-US" dirty="0"/>
          </a:p>
        </p:txBody>
      </p:sp>
      <p:sp>
        <p:nvSpPr>
          <p:cNvPr id="21" name="Content Placeholder 5">
            <a:extLst>
              <a:ext uri="{FF2B5EF4-FFF2-40B4-BE49-F238E27FC236}">
                <a16:creationId xmlns:a16="http://schemas.microsoft.com/office/drawing/2014/main" id="{CCC15E9B-7520-4CF7-A029-2C290CA8B8F7}"/>
              </a:ext>
            </a:extLst>
          </p:cNvPr>
          <p:cNvSpPr txBox="1">
            <a:spLocks/>
          </p:cNvSpPr>
          <p:nvPr/>
        </p:nvSpPr>
        <p:spPr>
          <a:xfrm>
            <a:off x="10544404" y="3403527"/>
            <a:ext cx="1473562" cy="405399"/>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1800" b="0" i="0" kern="1200">
                <a:solidFill>
                  <a:schemeClr val="tx1"/>
                </a:solidFill>
                <a:latin typeface="Arial" panose="020B0604020202020204" pitchFamily="34" charset="0"/>
                <a:ea typeface="Roboto" panose="02000000000000000000" pitchFamily="2"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Arial" panose="020B0604020202020204" pitchFamily="34" charset="0"/>
                <a:ea typeface="Roboto" panose="02000000000000000000" pitchFamily="2"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Arial" panose="020B0604020202020204" pitchFamily="34" charset="0"/>
                <a:ea typeface="Roboto" panose="02000000000000000000" pitchFamily="2"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Arial" panose="020B0604020202020204" pitchFamily="34" charset="0"/>
                <a:ea typeface="Roboto" panose="02000000000000000000" pitchFamily="2"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Arial" panose="020B0604020202020204" pitchFamily="34" charset="0"/>
                <a:ea typeface="Roboto" panose="02000000000000000000"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Clr>
                <a:srgbClr val="2B3990"/>
              </a:buClr>
              <a:buFont typeface="Arial" panose="020B0604020202020204" pitchFamily="34" charset="0"/>
              <a:buNone/>
            </a:pPr>
            <a:r>
              <a:rPr lang="en-US" dirty="0"/>
              <a:t>Global Diabetes Research Center</a:t>
            </a:r>
          </a:p>
          <a:p>
            <a:pPr marL="0" indent="0" algn="ctr">
              <a:buClr>
                <a:srgbClr val="2B3990"/>
              </a:buClr>
              <a:buFont typeface="Arial" panose="020B0604020202020204" pitchFamily="34" charset="0"/>
              <a:buNone/>
            </a:pPr>
            <a:endParaRPr lang="en-US" dirty="0"/>
          </a:p>
          <a:p>
            <a:pPr marL="0" indent="0" algn="ctr">
              <a:buClr>
                <a:srgbClr val="2B3990"/>
              </a:buClr>
              <a:buFont typeface="Arial" panose="020B0604020202020204" pitchFamily="34" charset="0"/>
              <a:buNone/>
            </a:pPr>
            <a:endParaRPr lang="en-US" dirty="0"/>
          </a:p>
        </p:txBody>
      </p:sp>
      <p:sp>
        <p:nvSpPr>
          <p:cNvPr id="22" name="Content Placeholder 5">
            <a:extLst>
              <a:ext uri="{FF2B5EF4-FFF2-40B4-BE49-F238E27FC236}">
                <a16:creationId xmlns:a16="http://schemas.microsoft.com/office/drawing/2014/main" id="{6349DE7E-6E67-4351-A433-8448BA2FBF43}"/>
              </a:ext>
            </a:extLst>
          </p:cNvPr>
          <p:cNvSpPr txBox="1">
            <a:spLocks/>
          </p:cNvSpPr>
          <p:nvPr/>
        </p:nvSpPr>
        <p:spPr>
          <a:xfrm>
            <a:off x="10647110" y="5026747"/>
            <a:ext cx="1268150" cy="499997"/>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1800" b="0" i="0" kern="1200">
                <a:solidFill>
                  <a:schemeClr val="tx1"/>
                </a:solidFill>
                <a:latin typeface="Arial" panose="020B0604020202020204" pitchFamily="34" charset="0"/>
                <a:ea typeface="Roboto" panose="02000000000000000000" pitchFamily="2" charset="0"/>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Arial" panose="020B0604020202020204" pitchFamily="34" charset="0"/>
                <a:ea typeface="Roboto" panose="02000000000000000000" pitchFamily="2" charset="0"/>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Arial" panose="020B0604020202020204" pitchFamily="34" charset="0"/>
                <a:ea typeface="Roboto" panose="02000000000000000000" pitchFamily="2" charset="0"/>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Arial" panose="020B0604020202020204" pitchFamily="34" charset="0"/>
                <a:ea typeface="Roboto" panose="02000000000000000000" pitchFamily="2" charset="0"/>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Arial" panose="020B0604020202020204" pitchFamily="34" charset="0"/>
                <a:ea typeface="Roboto" panose="02000000000000000000"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Clr>
                <a:srgbClr val="2B3990"/>
              </a:buClr>
              <a:buFont typeface="Arial" panose="020B0604020202020204" pitchFamily="34" charset="0"/>
              <a:buNone/>
            </a:pPr>
            <a:r>
              <a:rPr lang="en-US" dirty="0"/>
              <a:t>Emory’s Ethiopia Office</a:t>
            </a:r>
          </a:p>
          <a:p>
            <a:pPr marL="0" indent="0" algn="ctr">
              <a:buClr>
                <a:srgbClr val="2B3990"/>
              </a:buClr>
              <a:buFont typeface="Arial" panose="020B0604020202020204" pitchFamily="34" charset="0"/>
              <a:buNone/>
            </a:pPr>
            <a:endParaRPr lang="en-US" dirty="0"/>
          </a:p>
        </p:txBody>
      </p:sp>
      <p:pic>
        <p:nvPicPr>
          <p:cNvPr id="11" name="Picture 10" descr="A close up of a logo&#10;&#10;Description automatically generated">
            <a:extLst>
              <a:ext uri="{FF2B5EF4-FFF2-40B4-BE49-F238E27FC236}">
                <a16:creationId xmlns:a16="http://schemas.microsoft.com/office/drawing/2014/main" id="{B4BEF966-CEBD-4314-916C-CE039BE2C805}"/>
              </a:ext>
            </a:extLst>
          </p:cNvPr>
          <p:cNvPicPr>
            <a:picLocks noChangeAspect="1"/>
          </p:cNvPicPr>
          <p:nvPr/>
        </p:nvPicPr>
        <p:blipFill>
          <a:blip r:embed="rId7">
            <a:lum bright="70000" contrast="-70000"/>
          </a:blip>
          <a:stretch>
            <a:fillRect/>
          </a:stretch>
        </p:blipFill>
        <p:spPr>
          <a:xfrm>
            <a:off x="48409" y="6388036"/>
            <a:ext cx="3213452" cy="414639"/>
          </a:xfrm>
          <a:prstGeom prst="rect">
            <a:avLst/>
          </a:prstGeom>
        </p:spPr>
      </p:pic>
    </p:spTree>
    <p:extLst>
      <p:ext uri="{BB962C8B-B14F-4D97-AF65-F5344CB8AC3E}">
        <p14:creationId xmlns:p14="http://schemas.microsoft.com/office/powerpoint/2010/main" val="1781006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0"/>
                                  </p:stCondLst>
                                  <p:childTnLst>
                                    <p:set>
                                      <p:cBhvr>
                                        <p:cTn id="6" dur="1" fill="hold">
                                          <p:stCondLst>
                                            <p:cond delay="999"/>
                                          </p:stCondLst>
                                        </p:cTn>
                                        <p:tgtEl>
                                          <p:spTgt spid="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1000"/>
                                  </p:stCondLst>
                                  <p:childTnLst>
                                    <p:set>
                                      <p:cBhvr>
                                        <p:cTn id="10" dur="1" fill="hold">
                                          <p:stCondLst>
                                            <p:cond delay="999"/>
                                          </p:stCondLst>
                                        </p:cTn>
                                        <p:tgtEl>
                                          <p:spTgt spid="2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1000"/>
                                  </p:stCondLst>
                                  <p:childTnLst>
                                    <p:set>
                                      <p:cBhvr>
                                        <p:cTn id="14" dur="1" fill="hold">
                                          <p:stCondLst>
                                            <p:cond delay="999"/>
                                          </p:stCondLst>
                                        </p:cTn>
                                        <p:tgtEl>
                                          <p:spTgt spid="2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uild="p"/>
      <p:bldP spid="21" grpId="0" build="p"/>
      <p:bldP spid="2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CDA25A-7CD4-0A43-8402-51A79D1BA1E7}"/>
              </a:ext>
            </a:extLst>
          </p:cNvPr>
          <p:cNvSpPr>
            <a:spLocks noGrp="1"/>
          </p:cNvSpPr>
          <p:nvPr>
            <p:ph type="title"/>
          </p:nvPr>
        </p:nvSpPr>
        <p:spPr/>
        <p:txBody>
          <a:bodyPr/>
          <a:lstStyle/>
          <a:p>
            <a:r>
              <a:rPr lang="en-US" dirty="0"/>
              <a:t>Research Security</a:t>
            </a:r>
          </a:p>
        </p:txBody>
      </p:sp>
      <p:grpSp>
        <p:nvGrpSpPr>
          <p:cNvPr id="32" name="Group 31">
            <a:extLst>
              <a:ext uri="{FF2B5EF4-FFF2-40B4-BE49-F238E27FC236}">
                <a16:creationId xmlns:a16="http://schemas.microsoft.com/office/drawing/2014/main" id="{3ED13D58-591A-C549-AA66-E27691EE8BD4}"/>
              </a:ext>
            </a:extLst>
          </p:cNvPr>
          <p:cNvGrpSpPr/>
          <p:nvPr/>
        </p:nvGrpSpPr>
        <p:grpSpPr>
          <a:xfrm>
            <a:off x="1933974" y="1567488"/>
            <a:ext cx="2252849" cy="3591635"/>
            <a:chOff x="1933974" y="1490487"/>
            <a:chExt cx="2252849" cy="3591635"/>
          </a:xfrm>
        </p:grpSpPr>
        <p:sp>
          <p:nvSpPr>
            <p:cNvPr id="5" name="Rectangle 4">
              <a:extLst>
                <a:ext uri="{FF2B5EF4-FFF2-40B4-BE49-F238E27FC236}">
                  <a16:creationId xmlns:a16="http://schemas.microsoft.com/office/drawing/2014/main" id="{E42AF1A1-F83E-8B4D-9EB1-4CB47797B32A}"/>
                </a:ext>
              </a:extLst>
            </p:cNvPr>
            <p:cNvSpPr/>
            <p:nvPr/>
          </p:nvSpPr>
          <p:spPr>
            <a:xfrm>
              <a:off x="1933974" y="1928427"/>
              <a:ext cx="2252849" cy="3153695"/>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70501E56-2EA4-8346-8379-117178948CD0}"/>
                </a:ext>
              </a:extLst>
            </p:cNvPr>
            <p:cNvSpPr txBox="1"/>
            <p:nvPr/>
          </p:nvSpPr>
          <p:spPr>
            <a:xfrm>
              <a:off x="1998800" y="2630102"/>
              <a:ext cx="2100156" cy="1323439"/>
            </a:xfrm>
            <a:prstGeom prst="rect">
              <a:avLst/>
            </a:prstGeom>
            <a:noFill/>
            <a:ln w="19050" cmpd="sng">
              <a:noFill/>
            </a:ln>
          </p:spPr>
          <p:txBody>
            <a:bodyPr wrap="square" rtlCol="0">
              <a:spAutoFit/>
            </a:bodyPr>
            <a:lstStyle/>
            <a:p>
              <a:pPr algn="ctr"/>
              <a:r>
                <a:rPr lang="en-US" sz="1600" dirty="0">
                  <a:latin typeface="Arial" panose="020B0604020202020204" pitchFamily="34" charset="0"/>
                  <a:cs typeface="Arial" panose="020B0604020202020204" pitchFamily="34" charset="0"/>
                </a:rPr>
                <a:t>Foreign actors seek to unfairly benefit from U.S. advances in science and technology</a:t>
              </a:r>
            </a:p>
          </p:txBody>
        </p:sp>
        <p:sp>
          <p:nvSpPr>
            <p:cNvPr id="7" name="Rectangle 6">
              <a:extLst>
                <a:ext uri="{FF2B5EF4-FFF2-40B4-BE49-F238E27FC236}">
                  <a16:creationId xmlns:a16="http://schemas.microsoft.com/office/drawing/2014/main" id="{310B6B83-EE98-3741-90FB-783C5EDC9474}"/>
                </a:ext>
              </a:extLst>
            </p:cNvPr>
            <p:cNvSpPr/>
            <p:nvPr/>
          </p:nvSpPr>
          <p:spPr>
            <a:xfrm>
              <a:off x="1933974" y="1490487"/>
              <a:ext cx="2252849" cy="971340"/>
            </a:xfrm>
            <a:prstGeom prst="rect">
              <a:avLst/>
            </a:prstGeom>
            <a:solidFill>
              <a:srgbClr val="2B399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18" name="Picture 17" descr="Logo, icon&#10;&#10;Description automatically generated">
              <a:extLst>
                <a:ext uri="{FF2B5EF4-FFF2-40B4-BE49-F238E27FC236}">
                  <a16:creationId xmlns:a16="http://schemas.microsoft.com/office/drawing/2014/main" id="{51CCEE73-2AF6-624A-8A69-550D91AF879D}"/>
                </a:ext>
              </a:extLst>
            </p:cNvPr>
            <p:cNvPicPr>
              <a:picLocks noChangeAspect="1"/>
            </p:cNvPicPr>
            <p:nvPr/>
          </p:nvPicPr>
          <p:blipFill>
            <a:blip r:embed="rId3"/>
            <a:stretch>
              <a:fillRect/>
            </a:stretch>
          </p:blipFill>
          <p:spPr>
            <a:xfrm>
              <a:off x="2640986" y="1545751"/>
              <a:ext cx="838823" cy="838823"/>
            </a:xfrm>
            <a:prstGeom prst="rect">
              <a:avLst/>
            </a:prstGeom>
          </p:spPr>
        </p:pic>
      </p:grpSp>
      <p:sp>
        <p:nvSpPr>
          <p:cNvPr id="19" name="TextBox 18">
            <a:extLst>
              <a:ext uri="{FF2B5EF4-FFF2-40B4-BE49-F238E27FC236}">
                <a16:creationId xmlns:a16="http://schemas.microsoft.com/office/drawing/2014/main" id="{84849325-C6CF-7C43-A8AA-422CEFE81732}"/>
              </a:ext>
            </a:extLst>
          </p:cNvPr>
          <p:cNvSpPr txBox="1"/>
          <p:nvPr/>
        </p:nvSpPr>
        <p:spPr>
          <a:xfrm>
            <a:off x="12443682" y="3059668"/>
            <a:ext cx="4623274" cy="369332"/>
          </a:xfrm>
          <a:prstGeom prst="rect">
            <a:avLst/>
          </a:prstGeom>
          <a:noFill/>
        </p:spPr>
        <p:txBody>
          <a:bodyPr wrap="square" rtlCol="0">
            <a:spAutoFit/>
          </a:bodyPr>
          <a:lstStyle/>
          <a:p>
            <a:endParaRPr lang="en-US" dirty="0"/>
          </a:p>
        </p:txBody>
      </p:sp>
      <p:grpSp>
        <p:nvGrpSpPr>
          <p:cNvPr id="33" name="Group 32">
            <a:extLst>
              <a:ext uri="{FF2B5EF4-FFF2-40B4-BE49-F238E27FC236}">
                <a16:creationId xmlns:a16="http://schemas.microsoft.com/office/drawing/2014/main" id="{A843BA49-0CAF-8148-A185-68FA7F032135}"/>
              </a:ext>
            </a:extLst>
          </p:cNvPr>
          <p:cNvGrpSpPr/>
          <p:nvPr/>
        </p:nvGrpSpPr>
        <p:grpSpPr>
          <a:xfrm>
            <a:off x="4547921" y="1567488"/>
            <a:ext cx="2252849" cy="3591635"/>
            <a:chOff x="4384291" y="1490487"/>
            <a:chExt cx="2252849" cy="3591635"/>
          </a:xfrm>
        </p:grpSpPr>
        <p:sp>
          <p:nvSpPr>
            <p:cNvPr id="26" name="Rectangle 25">
              <a:extLst>
                <a:ext uri="{FF2B5EF4-FFF2-40B4-BE49-F238E27FC236}">
                  <a16:creationId xmlns:a16="http://schemas.microsoft.com/office/drawing/2014/main" id="{03EF31EE-20B8-B445-AC1F-16D138A5489D}"/>
                </a:ext>
              </a:extLst>
            </p:cNvPr>
            <p:cNvSpPr/>
            <p:nvPr/>
          </p:nvSpPr>
          <p:spPr>
            <a:xfrm>
              <a:off x="4384291" y="1928427"/>
              <a:ext cx="2252849" cy="3153695"/>
            </a:xfrm>
            <a:prstGeom prst="rect">
              <a:avLst/>
            </a:prstGeom>
            <a:solidFill>
              <a:schemeClr val="bg1">
                <a:lumMod val="9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cs typeface="Arial" panose="020B0604020202020204" pitchFamily="34" charset="0"/>
              </a:endParaRPr>
            </a:p>
          </p:txBody>
        </p:sp>
        <p:sp>
          <p:nvSpPr>
            <p:cNvPr id="27" name="TextBox 26">
              <a:extLst>
                <a:ext uri="{FF2B5EF4-FFF2-40B4-BE49-F238E27FC236}">
                  <a16:creationId xmlns:a16="http://schemas.microsoft.com/office/drawing/2014/main" id="{849B1595-2CF1-2F4E-A3D9-A0A65623BF27}"/>
                </a:ext>
              </a:extLst>
            </p:cNvPr>
            <p:cNvSpPr txBox="1"/>
            <p:nvPr/>
          </p:nvSpPr>
          <p:spPr>
            <a:xfrm>
              <a:off x="4449117" y="2630102"/>
              <a:ext cx="2100156" cy="1323439"/>
            </a:xfrm>
            <a:prstGeom prst="rect">
              <a:avLst/>
            </a:prstGeom>
            <a:noFill/>
            <a:ln w="19050" cmpd="sng">
              <a:noFill/>
            </a:ln>
          </p:spPr>
          <p:txBody>
            <a:bodyPr wrap="square" rtlCol="0">
              <a:spAutoFit/>
            </a:bodyPr>
            <a:lstStyle/>
            <a:p>
              <a:pPr algn="ctr"/>
              <a:r>
                <a:rPr lang="en-US" sz="1600" dirty="0">
                  <a:latin typeface="Arial" panose="020B0604020202020204" pitchFamily="34" charset="0"/>
                  <a:cs typeface="Arial" panose="020B0604020202020204" pitchFamily="34" charset="0"/>
                </a:rPr>
                <a:t>The impact to national security and the U.S. economic system is real and growing </a:t>
              </a:r>
            </a:p>
          </p:txBody>
        </p:sp>
        <p:sp>
          <p:nvSpPr>
            <p:cNvPr id="28" name="Rectangle 27">
              <a:extLst>
                <a:ext uri="{FF2B5EF4-FFF2-40B4-BE49-F238E27FC236}">
                  <a16:creationId xmlns:a16="http://schemas.microsoft.com/office/drawing/2014/main" id="{609A4394-F04F-6043-BB5E-991839065782}"/>
                </a:ext>
              </a:extLst>
            </p:cNvPr>
            <p:cNvSpPr/>
            <p:nvPr/>
          </p:nvSpPr>
          <p:spPr>
            <a:xfrm>
              <a:off x="4384291" y="1490487"/>
              <a:ext cx="2252849" cy="971340"/>
            </a:xfrm>
            <a:prstGeom prst="rect">
              <a:avLst/>
            </a:prstGeom>
            <a:solidFill>
              <a:srgbClr val="E1692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16" name="Picture 15" descr="Icon&#10;&#10;Description automatically generated">
              <a:extLst>
                <a:ext uri="{FF2B5EF4-FFF2-40B4-BE49-F238E27FC236}">
                  <a16:creationId xmlns:a16="http://schemas.microsoft.com/office/drawing/2014/main" id="{286F2E9F-1C0F-B54F-B474-9EF2059B258A}"/>
                </a:ext>
              </a:extLst>
            </p:cNvPr>
            <p:cNvPicPr>
              <a:picLocks noChangeAspect="1"/>
            </p:cNvPicPr>
            <p:nvPr/>
          </p:nvPicPr>
          <p:blipFill>
            <a:blip r:embed="rId4"/>
            <a:stretch>
              <a:fillRect/>
            </a:stretch>
          </p:blipFill>
          <p:spPr>
            <a:xfrm>
              <a:off x="5088343" y="1572574"/>
              <a:ext cx="821704" cy="804585"/>
            </a:xfrm>
            <a:prstGeom prst="rect">
              <a:avLst/>
            </a:prstGeom>
          </p:spPr>
        </p:pic>
      </p:grpSp>
      <p:graphicFrame>
        <p:nvGraphicFramePr>
          <p:cNvPr id="31" name="Table 31">
            <a:extLst>
              <a:ext uri="{FF2B5EF4-FFF2-40B4-BE49-F238E27FC236}">
                <a16:creationId xmlns:a16="http://schemas.microsoft.com/office/drawing/2014/main" id="{3E9F4ADF-6D1C-D249-86C6-3F0CD9C41652}"/>
              </a:ext>
            </a:extLst>
          </p:cNvPr>
          <p:cNvGraphicFramePr>
            <a:graphicFrameLocks noGrp="1"/>
          </p:cNvGraphicFramePr>
          <p:nvPr>
            <p:extLst>
              <p:ext uri="{D42A27DB-BD31-4B8C-83A1-F6EECF244321}">
                <p14:modId xmlns:p14="http://schemas.microsoft.com/office/powerpoint/2010/main" val="1106148908"/>
              </p:ext>
            </p:extLst>
          </p:nvPr>
        </p:nvGraphicFramePr>
        <p:xfrm>
          <a:off x="7374022" y="1482269"/>
          <a:ext cx="4243672" cy="3548344"/>
        </p:xfrm>
        <a:graphic>
          <a:graphicData uri="http://schemas.openxmlformats.org/drawingml/2006/table">
            <a:tbl>
              <a:tblPr firstRow="1" bandRow="1">
                <a:tableStyleId>{2D5ABB26-0587-4C30-8999-92F81FD0307C}</a:tableStyleId>
              </a:tblPr>
              <a:tblGrid>
                <a:gridCol w="1096747">
                  <a:extLst>
                    <a:ext uri="{9D8B030D-6E8A-4147-A177-3AD203B41FA5}">
                      <a16:colId xmlns:a16="http://schemas.microsoft.com/office/drawing/2014/main" val="287886135"/>
                    </a:ext>
                  </a:extLst>
                </a:gridCol>
                <a:gridCol w="3146925">
                  <a:extLst>
                    <a:ext uri="{9D8B030D-6E8A-4147-A177-3AD203B41FA5}">
                      <a16:colId xmlns:a16="http://schemas.microsoft.com/office/drawing/2014/main" val="4191025226"/>
                    </a:ext>
                  </a:extLst>
                </a:gridCol>
              </a:tblGrid>
              <a:tr h="532603">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dirty="0">
                          <a:solidFill>
                            <a:srgbClr val="2B3990"/>
                          </a:solidFill>
                          <a:latin typeface="Arial" panose="020B0604020202020204" pitchFamily="34" charset="0"/>
                          <a:cs typeface="Arial" panose="020B0604020202020204" pitchFamily="34" charset="0"/>
                        </a:rPr>
                        <a:t>Since 2018</a:t>
                      </a:r>
                    </a:p>
                  </a:txBody>
                  <a:tcPr>
                    <a:lnL w="6350" cap="flat" cmpd="sng" algn="ctr">
                      <a:noFill/>
                      <a:prstDash val="solid"/>
                      <a:round/>
                      <a:headEnd type="none" w="med" len="med"/>
                      <a:tailEnd type="none" w="med" len="med"/>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92677845"/>
                  </a:ext>
                </a:extLst>
              </a:tr>
              <a:tr h="746163">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4000" b="1" dirty="0">
                          <a:solidFill>
                            <a:srgbClr val="2B3990"/>
                          </a:solidFill>
                        </a:rPr>
                        <a:t>87</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lang="en-US" sz="1600" dirty="0">
                          <a:latin typeface="Arial" panose="020B0604020202020204" pitchFamily="34" charset="0"/>
                          <a:cs typeface="Arial" panose="020B0604020202020204" pitchFamily="34" charset="0"/>
                        </a:rPr>
                        <a:t>universities contacted by the </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NIH regarding research integrity</a:t>
                      </a:r>
                    </a:p>
                  </a:txBody>
                  <a:tcPr anchor="ctr">
                    <a:lnL w="6350" cap="flat" cmpd="sng" algn="ctr">
                      <a:solidFill>
                        <a:schemeClr val="tx1"/>
                      </a:solidFill>
                      <a:prstDash val="solid"/>
                      <a:round/>
                      <a:headEnd type="none" w="med" len="med"/>
                      <a:tailEnd type="none" w="med" len="med"/>
                    </a:lnL>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77006919"/>
                  </a:ext>
                </a:extLst>
              </a:tr>
              <a:tr h="756526">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4000" b="1" dirty="0">
                          <a:solidFill>
                            <a:srgbClr val="2B3990"/>
                          </a:solidFill>
                        </a:rPr>
                        <a:t>189</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lang="en-US" sz="1600" dirty="0">
                          <a:latin typeface="Arial" panose="020B0604020202020204" pitchFamily="34" charset="0"/>
                          <a:cs typeface="Arial" panose="020B0604020202020204" pitchFamily="34" charset="0"/>
                        </a:rPr>
                        <a:t>U.S.</a:t>
                      </a:r>
                      <a:r>
                        <a:rPr lang="en-US" sz="1600" dirty="0">
                          <a:solidFill>
                            <a:schemeClr val="accent3"/>
                          </a:solidFill>
                          <a:latin typeface="Arial" panose="020B0604020202020204" pitchFamily="34" charset="0"/>
                          <a:cs typeface="Arial" panose="020B0604020202020204" pitchFamily="34" charset="0"/>
                        </a:rPr>
                        <a:t> </a:t>
                      </a:r>
                      <a:r>
                        <a:rPr lang="en-US" sz="1600" dirty="0">
                          <a:latin typeface="Arial" panose="020B0604020202020204" pitchFamily="34" charset="0"/>
                          <a:cs typeface="Arial" panose="020B0604020202020204" pitchFamily="34" charset="0"/>
                        </a:rPr>
                        <a:t>scientists sanctioned</a:t>
                      </a:r>
                    </a:p>
                  </a:txBody>
                  <a:tcPr anchor="ctr">
                    <a:lnL w="63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46100106"/>
                  </a:ext>
                </a:extLst>
              </a:tr>
              <a:tr h="756526">
                <a:tc>
                  <a:txBody>
                    <a:bodyPr/>
                    <a:lstStyle/>
                    <a:p>
                      <a:pPr algn="r"/>
                      <a:r>
                        <a:rPr lang="en-US" sz="4000" b="1" dirty="0">
                          <a:solidFill>
                            <a:srgbClr val="2B3990"/>
                          </a:solidFill>
                        </a:rPr>
                        <a:t>77</a:t>
                      </a:r>
                      <a:endParaRPr lang="en-US" sz="400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lang="en-US" sz="1600" dirty="0">
                          <a:latin typeface="Arial" panose="020B0604020202020204" pitchFamily="34" charset="0"/>
                          <a:cs typeface="Arial" panose="020B0604020202020204" pitchFamily="34" charset="0"/>
                        </a:rPr>
                        <a:t>researchers blocked from applying from new NIH grants</a:t>
                      </a:r>
                    </a:p>
                  </a:txBody>
                  <a:tcPr anchor="ctr">
                    <a:lnL w="63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62914100"/>
                  </a:ext>
                </a:extLst>
              </a:tr>
              <a:tr h="756526">
                <a:tc>
                  <a:txBody>
                    <a:bodyPr/>
                    <a:lstStyle/>
                    <a:p>
                      <a:pPr algn="r"/>
                      <a:r>
                        <a:rPr lang="en-US" sz="4000" b="1" dirty="0">
                          <a:solidFill>
                            <a:srgbClr val="2B3990"/>
                          </a:solidFill>
                        </a:rPr>
                        <a:t>54</a:t>
                      </a:r>
                      <a:endParaRPr lang="en-US" sz="400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tcPr>
                </a:tc>
                <a:tc>
                  <a:txBody>
                    <a:bodyPr/>
                    <a:lstStyle/>
                    <a:p>
                      <a:r>
                        <a:rPr lang="en-US" sz="1600" dirty="0">
                          <a:latin typeface="Arial" panose="020B0604020202020204" pitchFamily="34" charset="0"/>
                          <a:cs typeface="Arial" panose="020B0604020202020204" pitchFamily="34" charset="0"/>
                        </a:rPr>
                        <a:t>researchers terminated from </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their roles</a:t>
                      </a:r>
                    </a:p>
                  </a:txBody>
                  <a:tcPr anchor="ctr">
                    <a:lnL w="63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338044676"/>
                  </a:ext>
                </a:extLst>
              </a:tr>
            </a:tbl>
          </a:graphicData>
        </a:graphic>
      </p:graphicFrame>
      <p:cxnSp>
        <p:nvCxnSpPr>
          <p:cNvPr id="35" name="Straight Arrow Connector 34">
            <a:extLst>
              <a:ext uri="{FF2B5EF4-FFF2-40B4-BE49-F238E27FC236}">
                <a16:creationId xmlns:a16="http://schemas.microsoft.com/office/drawing/2014/main" id="{805BEDA4-1B60-384D-ABDC-6F5B69E7E69B}"/>
              </a:ext>
            </a:extLst>
          </p:cNvPr>
          <p:cNvCxnSpPr>
            <a:cxnSpLocks/>
          </p:cNvCxnSpPr>
          <p:nvPr/>
        </p:nvCxnSpPr>
        <p:spPr>
          <a:xfrm>
            <a:off x="4186823" y="2274539"/>
            <a:ext cx="361098" cy="0"/>
          </a:xfrm>
          <a:prstGeom prst="straightConnector1">
            <a:avLst/>
          </a:prstGeom>
          <a:ln w="41275">
            <a:solidFill>
              <a:srgbClr val="12B24B"/>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AEE4241E-6B91-274C-B63D-2D563355D465}"/>
              </a:ext>
            </a:extLst>
          </p:cNvPr>
          <p:cNvCxnSpPr>
            <a:cxnSpLocks/>
          </p:cNvCxnSpPr>
          <p:nvPr/>
        </p:nvCxnSpPr>
        <p:spPr>
          <a:xfrm>
            <a:off x="6800770" y="2274539"/>
            <a:ext cx="573252" cy="0"/>
          </a:xfrm>
          <a:prstGeom prst="straightConnector1">
            <a:avLst/>
          </a:prstGeom>
          <a:ln w="41275">
            <a:solidFill>
              <a:srgbClr val="12B24B"/>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4BD37C9-B6E8-1947-B46A-DEF7AC1EAB26}"/>
              </a:ext>
            </a:extLst>
          </p:cNvPr>
          <p:cNvSpPr txBox="1"/>
          <p:nvPr/>
        </p:nvSpPr>
        <p:spPr>
          <a:xfrm>
            <a:off x="7311799" y="5278562"/>
            <a:ext cx="2184059" cy="523220"/>
          </a:xfrm>
          <a:prstGeom prst="rect">
            <a:avLst/>
          </a:prstGeom>
          <a:noFill/>
        </p:spPr>
        <p:txBody>
          <a:bodyPr wrap="none" rtlCol="0">
            <a:spAutoFit/>
          </a:bodyPr>
          <a:lstStyle/>
          <a:p>
            <a:r>
              <a:rPr lang="en-US" sz="1400" i="1" dirty="0"/>
              <a:t>Source: AAAS, July 14, 2020</a:t>
            </a:r>
          </a:p>
          <a:p>
            <a:r>
              <a:rPr lang="en-US" sz="1400" i="1" dirty="0"/>
              <a:t> </a:t>
            </a:r>
          </a:p>
        </p:txBody>
      </p:sp>
      <p:sp>
        <p:nvSpPr>
          <p:cNvPr id="20" name="Footer Placeholder 3">
            <a:extLst>
              <a:ext uri="{FF2B5EF4-FFF2-40B4-BE49-F238E27FC236}">
                <a16:creationId xmlns:a16="http://schemas.microsoft.com/office/drawing/2014/main" id="{346015D1-DBE7-4390-8427-84A0DE4F6291}"/>
              </a:ext>
            </a:extLst>
          </p:cNvPr>
          <p:cNvSpPr>
            <a:spLocks noGrp="1"/>
          </p:cNvSpPr>
          <p:nvPr>
            <p:ph type="ftr" sz="quarter" idx="3"/>
          </p:nvPr>
        </p:nvSpPr>
        <p:spPr>
          <a:xfrm>
            <a:off x="8864301" y="6429433"/>
            <a:ext cx="3327698" cy="331847"/>
          </a:xfrm>
        </p:spPr>
        <p:txBody>
          <a:bodyPr/>
          <a:lstStyle/>
          <a:p>
            <a:pPr algn="ctr"/>
            <a:r>
              <a:rPr lang="en-US" sz="1400" dirty="0" err="1">
                <a:solidFill>
                  <a:schemeClr val="bg1">
                    <a:lumMod val="85000"/>
                  </a:schemeClr>
                </a:solidFill>
                <a:latin typeface="Arial" panose="020B0604020202020204" pitchFamily="34" charset="0"/>
                <a:cs typeface="Arial" panose="020B0604020202020204" pitchFamily="34" charset="0"/>
              </a:rPr>
              <a:t>InternationalCollaborations@emory.edu</a:t>
            </a:r>
            <a:endParaRPr lang="en-US" sz="1400" dirty="0">
              <a:solidFill>
                <a:schemeClr val="bg1">
                  <a:lumMod val="85000"/>
                </a:schemeClr>
              </a:solidFill>
              <a:latin typeface="Arial" panose="020B0604020202020204" pitchFamily="34" charset="0"/>
              <a:cs typeface="Arial" panose="020B0604020202020204" pitchFamily="34" charset="0"/>
            </a:endParaRPr>
          </a:p>
        </p:txBody>
      </p:sp>
      <p:pic>
        <p:nvPicPr>
          <p:cNvPr id="21" name="Picture 20" descr="A close up of a logo&#10;&#10;Description automatically generated">
            <a:extLst>
              <a:ext uri="{FF2B5EF4-FFF2-40B4-BE49-F238E27FC236}">
                <a16:creationId xmlns:a16="http://schemas.microsoft.com/office/drawing/2014/main" id="{D7BAD150-4DA5-4386-9978-47568C115EA3}"/>
              </a:ext>
            </a:extLst>
          </p:cNvPr>
          <p:cNvPicPr>
            <a:picLocks noChangeAspect="1"/>
          </p:cNvPicPr>
          <p:nvPr/>
        </p:nvPicPr>
        <p:blipFill>
          <a:blip r:embed="rId5">
            <a:lum bright="70000" contrast="-70000"/>
          </a:blip>
          <a:stretch>
            <a:fillRect/>
          </a:stretch>
        </p:blipFill>
        <p:spPr>
          <a:xfrm>
            <a:off x="48409" y="6388036"/>
            <a:ext cx="3213452" cy="414639"/>
          </a:xfrm>
          <a:prstGeom prst="rect">
            <a:avLst/>
          </a:prstGeom>
        </p:spPr>
      </p:pic>
    </p:spTree>
    <p:extLst>
      <p:ext uri="{BB962C8B-B14F-4D97-AF65-F5344CB8AC3E}">
        <p14:creationId xmlns:p14="http://schemas.microsoft.com/office/powerpoint/2010/main" val="4188259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750"/>
                                  </p:stCondLst>
                                  <p:childTnLst>
                                    <p:set>
                                      <p:cBhvr>
                                        <p:cTn id="6" dur="1" fill="hold">
                                          <p:stCondLst>
                                            <p:cond delay="749"/>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999"/>
                                          </p:stCondLst>
                                        </p:cTn>
                                        <p:tgtEl>
                                          <p:spTgt spid="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2000"/>
                                  </p:stCondLst>
                                  <p:childTnLst>
                                    <p:set>
                                      <p:cBhvr>
                                        <p:cTn id="21"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Academia?</a:t>
            </a:r>
          </a:p>
        </p:txBody>
      </p:sp>
      <p:sp>
        <p:nvSpPr>
          <p:cNvPr id="6" name="Content Placeholder 5"/>
          <p:cNvSpPr>
            <a:spLocks noGrp="1"/>
          </p:cNvSpPr>
          <p:nvPr>
            <p:ph idx="1"/>
          </p:nvPr>
        </p:nvSpPr>
        <p:spPr>
          <a:xfrm>
            <a:off x="1853292" y="1135066"/>
            <a:ext cx="5222626" cy="2596095"/>
          </a:xfrm>
        </p:spPr>
        <p:txBody>
          <a:bodyPr>
            <a:normAutofit/>
          </a:bodyPr>
          <a:lstStyle/>
          <a:p>
            <a:pPr>
              <a:buClr>
                <a:srgbClr val="2B3990"/>
              </a:buClr>
            </a:pPr>
            <a:r>
              <a:rPr lang="en-US" dirty="0"/>
              <a:t>Centers for innovation and discovery</a:t>
            </a:r>
          </a:p>
          <a:p>
            <a:pPr>
              <a:buClr>
                <a:srgbClr val="2B3990"/>
              </a:buClr>
            </a:pPr>
            <a:r>
              <a:rPr lang="en-US" dirty="0"/>
              <a:t>Responsible for (NCSES):</a:t>
            </a:r>
          </a:p>
          <a:p>
            <a:pPr lvl="1">
              <a:buClr>
                <a:srgbClr val="2B3990"/>
              </a:buClr>
            </a:pPr>
            <a:r>
              <a:rPr lang="en-US" sz="1800" dirty="0"/>
              <a:t>50% of all U.S. basic research</a:t>
            </a:r>
          </a:p>
          <a:p>
            <a:pPr lvl="1">
              <a:buClr>
                <a:srgbClr val="2B3990"/>
              </a:buClr>
            </a:pPr>
            <a:r>
              <a:rPr lang="en-US" sz="1800" dirty="0"/>
              <a:t>10%-15% of total U.S. R&amp;D</a:t>
            </a:r>
          </a:p>
          <a:p>
            <a:pPr>
              <a:buClr>
                <a:srgbClr val="2B3990"/>
              </a:buClr>
            </a:pPr>
            <a:r>
              <a:rPr lang="en-US" dirty="0"/>
              <a:t>Culture of openness and collaboration</a:t>
            </a:r>
          </a:p>
          <a:p>
            <a:pPr>
              <a:buClr>
                <a:srgbClr val="2B3990"/>
              </a:buClr>
            </a:pPr>
            <a:r>
              <a:rPr lang="en-US" dirty="0"/>
              <a:t>Legacy of international collaboration</a:t>
            </a:r>
            <a:endParaRPr lang="en-US" b="1" dirty="0">
              <a:solidFill>
                <a:srgbClr val="2B3990"/>
              </a:solidFill>
            </a:endParaRPr>
          </a:p>
          <a:p>
            <a:pPr>
              <a:buClr>
                <a:srgbClr val="2B3990"/>
              </a:buClr>
            </a:pPr>
            <a:endParaRPr lang="en-US" dirty="0"/>
          </a:p>
        </p:txBody>
      </p:sp>
      <p:pic>
        <p:nvPicPr>
          <p:cNvPr id="5" name="Picture 4" descr="A picture containing person, person, indoor, standing&#10;&#10;Description automatically generated">
            <a:extLst>
              <a:ext uri="{FF2B5EF4-FFF2-40B4-BE49-F238E27FC236}">
                <a16:creationId xmlns:a16="http://schemas.microsoft.com/office/drawing/2014/main" id="{EF848755-0129-D848-9D91-F60E558F58E1}"/>
              </a:ext>
            </a:extLst>
          </p:cNvPr>
          <p:cNvPicPr>
            <a:picLocks noChangeAspect="1"/>
          </p:cNvPicPr>
          <p:nvPr/>
        </p:nvPicPr>
        <p:blipFill>
          <a:blip r:embed="rId3"/>
          <a:stretch>
            <a:fillRect/>
          </a:stretch>
        </p:blipFill>
        <p:spPr>
          <a:xfrm>
            <a:off x="7391262" y="9625"/>
            <a:ext cx="4800737" cy="3183191"/>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7749" y="3137387"/>
            <a:ext cx="4774785" cy="3183191"/>
          </a:xfrm>
          <a:prstGeom prst="rect">
            <a:avLst/>
          </a:prstGeom>
        </p:spPr>
      </p:pic>
      <p:sp>
        <p:nvSpPr>
          <p:cNvPr id="7" name="Footer Placeholder 3">
            <a:extLst>
              <a:ext uri="{FF2B5EF4-FFF2-40B4-BE49-F238E27FC236}">
                <a16:creationId xmlns:a16="http://schemas.microsoft.com/office/drawing/2014/main" id="{71857577-B29A-457A-9BB2-E41D073F5C37}"/>
              </a:ext>
            </a:extLst>
          </p:cNvPr>
          <p:cNvSpPr>
            <a:spLocks noGrp="1"/>
          </p:cNvSpPr>
          <p:nvPr>
            <p:ph type="ftr" sz="quarter" idx="3"/>
          </p:nvPr>
        </p:nvSpPr>
        <p:spPr>
          <a:xfrm>
            <a:off x="8864301" y="6429433"/>
            <a:ext cx="3327698" cy="331847"/>
          </a:xfrm>
        </p:spPr>
        <p:txBody>
          <a:bodyPr/>
          <a:lstStyle/>
          <a:p>
            <a:pPr algn="ctr"/>
            <a:r>
              <a:rPr lang="en-US" sz="1400" dirty="0" err="1">
                <a:solidFill>
                  <a:schemeClr val="bg1">
                    <a:lumMod val="85000"/>
                  </a:schemeClr>
                </a:solidFill>
                <a:latin typeface="Arial" panose="020B0604020202020204" pitchFamily="34" charset="0"/>
                <a:cs typeface="Arial" panose="020B0604020202020204" pitchFamily="34" charset="0"/>
              </a:rPr>
              <a:t>InternationalCollaborations@emory.edu</a:t>
            </a:r>
            <a:endParaRPr lang="en-US" sz="1400" dirty="0">
              <a:solidFill>
                <a:schemeClr val="bg1">
                  <a:lumMod val="85000"/>
                </a:schemeClr>
              </a:solidFill>
              <a:latin typeface="Arial" panose="020B0604020202020204" pitchFamily="34" charset="0"/>
              <a:cs typeface="Arial" panose="020B0604020202020204" pitchFamily="34" charset="0"/>
            </a:endParaRPr>
          </a:p>
        </p:txBody>
      </p:sp>
      <p:pic>
        <p:nvPicPr>
          <p:cNvPr id="9" name="Picture 8" descr="A close up of a logo&#10;&#10;Description automatically generated">
            <a:extLst>
              <a:ext uri="{FF2B5EF4-FFF2-40B4-BE49-F238E27FC236}">
                <a16:creationId xmlns:a16="http://schemas.microsoft.com/office/drawing/2014/main" id="{A981126E-0953-4961-A5D0-CC4B674B6FF7}"/>
              </a:ext>
            </a:extLst>
          </p:cNvPr>
          <p:cNvPicPr>
            <a:picLocks noChangeAspect="1"/>
          </p:cNvPicPr>
          <p:nvPr/>
        </p:nvPicPr>
        <p:blipFill>
          <a:blip r:embed="rId5">
            <a:lum bright="70000" contrast="-70000"/>
          </a:blip>
          <a:stretch>
            <a:fillRect/>
          </a:stretch>
        </p:blipFill>
        <p:spPr>
          <a:xfrm>
            <a:off x="48409" y="6388036"/>
            <a:ext cx="3213452" cy="414639"/>
          </a:xfrm>
          <a:prstGeom prst="rect">
            <a:avLst/>
          </a:prstGeom>
        </p:spPr>
      </p:pic>
      <p:pic>
        <p:nvPicPr>
          <p:cNvPr id="1026" name="Picture 2" descr="Office of Science and Technology Policy - Wikipedia">
            <a:extLst>
              <a:ext uri="{FF2B5EF4-FFF2-40B4-BE49-F238E27FC236}">
                <a16:creationId xmlns:a16="http://schemas.microsoft.com/office/drawing/2014/main" id="{B18A91EE-F71D-4F7B-9375-CBAEBB2572C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71642" y="3445618"/>
            <a:ext cx="2492433" cy="2492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9475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0"/>
                                  </p:stCondLst>
                                  <p:childTnLst>
                                    <p:set>
                                      <p:cBhvr>
                                        <p:cTn id="6" dur="1" fill="hold">
                                          <p:stCondLst>
                                            <p:cond delay="999"/>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1000"/>
                                  </p:stCondLst>
                                  <p:childTnLst>
                                    <p:set>
                                      <p:cBhvr>
                                        <p:cTn id="10" dur="1" fill="hold">
                                          <p:stCondLst>
                                            <p:cond delay="999"/>
                                          </p:stCondLst>
                                        </p:cTn>
                                        <p:tgtEl>
                                          <p:spTgt spid="6">
                                            <p:txEl>
                                              <p:pRg st="1" end="1"/>
                                            </p:txEl>
                                          </p:spTgt>
                                        </p:tgtEl>
                                        <p:attrNameLst>
                                          <p:attrName>style.visibility</p:attrName>
                                        </p:attrNameLst>
                                      </p:cBhvr>
                                      <p:to>
                                        <p:strVal val="visible"/>
                                      </p:to>
                                    </p:set>
                                  </p:childTnLst>
                                </p:cTn>
                              </p:par>
                              <p:par>
                                <p:cTn id="11" presetID="1" presetClass="entr" presetSubtype="0" fill="hold" grpId="0" nodeType="withEffect">
                                  <p:stCondLst>
                                    <p:cond delay="1000"/>
                                  </p:stCondLst>
                                  <p:childTnLst>
                                    <p:set>
                                      <p:cBhvr>
                                        <p:cTn id="12" dur="1" fill="hold">
                                          <p:stCondLst>
                                            <p:cond delay="999"/>
                                          </p:stCondLst>
                                        </p:cTn>
                                        <p:tgtEl>
                                          <p:spTgt spid="6">
                                            <p:txEl>
                                              <p:pRg st="2" end="2"/>
                                            </p:txEl>
                                          </p:spTgt>
                                        </p:tgtEl>
                                        <p:attrNameLst>
                                          <p:attrName>style.visibility</p:attrName>
                                        </p:attrNameLst>
                                      </p:cBhvr>
                                      <p:to>
                                        <p:strVal val="visible"/>
                                      </p:to>
                                    </p:set>
                                  </p:childTnLst>
                                </p:cTn>
                              </p:par>
                              <p:par>
                                <p:cTn id="13" presetID="1" presetClass="entr" presetSubtype="0" fill="hold" grpId="0" nodeType="withEffect">
                                  <p:stCondLst>
                                    <p:cond delay="1000"/>
                                  </p:stCondLst>
                                  <p:childTnLst>
                                    <p:set>
                                      <p:cBhvr>
                                        <p:cTn id="14" dur="1" fill="hold">
                                          <p:stCondLst>
                                            <p:cond delay="999"/>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1000"/>
                                  </p:stCondLst>
                                  <p:childTnLst>
                                    <p:set>
                                      <p:cBhvr>
                                        <p:cTn id="18" dur="1" fill="hold">
                                          <p:stCondLst>
                                            <p:cond delay="999"/>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1000"/>
                                  </p:stCondLst>
                                  <p:childTnLst>
                                    <p:set>
                                      <p:cBhvr>
                                        <p:cTn id="22" dur="1" fill="hold">
                                          <p:stCondLst>
                                            <p:cond delay="999"/>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Targeted areas most relevant to Emory</a:t>
            </a:r>
          </a:p>
        </p:txBody>
      </p:sp>
      <p:pic>
        <p:nvPicPr>
          <p:cNvPr id="5" name="Picture 4" descr="Icon&#10;&#10;Description automatically generated">
            <a:extLst>
              <a:ext uri="{FF2B5EF4-FFF2-40B4-BE49-F238E27FC236}">
                <a16:creationId xmlns:a16="http://schemas.microsoft.com/office/drawing/2014/main" id="{2A0A14AA-A95A-FB4D-8E5F-FC3924130D66}"/>
              </a:ext>
            </a:extLst>
          </p:cNvPr>
          <p:cNvPicPr>
            <a:picLocks noChangeAspect="1"/>
          </p:cNvPicPr>
          <p:nvPr/>
        </p:nvPicPr>
        <p:blipFill>
          <a:blip r:embed="rId3"/>
          <a:stretch>
            <a:fillRect/>
          </a:stretch>
        </p:blipFill>
        <p:spPr>
          <a:xfrm>
            <a:off x="3329446" y="1602441"/>
            <a:ext cx="1114566" cy="1019032"/>
          </a:xfrm>
          <a:prstGeom prst="rect">
            <a:avLst/>
          </a:prstGeom>
        </p:spPr>
      </p:pic>
      <p:pic>
        <p:nvPicPr>
          <p:cNvPr id="7" name="Picture 6" descr="Icon&#10;&#10;Description automatically generated">
            <a:extLst>
              <a:ext uri="{FF2B5EF4-FFF2-40B4-BE49-F238E27FC236}">
                <a16:creationId xmlns:a16="http://schemas.microsoft.com/office/drawing/2014/main" id="{B59DD80F-29D9-CF4D-A4F0-77B875586804}"/>
              </a:ext>
            </a:extLst>
          </p:cNvPr>
          <p:cNvPicPr>
            <a:picLocks noChangeAspect="1"/>
          </p:cNvPicPr>
          <p:nvPr/>
        </p:nvPicPr>
        <p:blipFill>
          <a:blip r:embed="rId4"/>
          <a:stretch>
            <a:fillRect/>
          </a:stretch>
        </p:blipFill>
        <p:spPr>
          <a:xfrm>
            <a:off x="5634884" y="1637000"/>
            <a:ext cx="1310361" cy="975800"/>
          </a:xfrm>
          <a:prstGeom prst="rect">
            <a:avLst/>
          </a:prstGeom>
        </p:spPr>
      </p:pic>
      <p:pic>
        <p:nvPicPr>
          <p:cNvPr id="9" name="Picture 8" descr="A picture containing text, sign&#10;&#10;Description automatically generated">
            <a:extLst>
              <a:ext uri="{FF2B5EF4-FFF2-40B4-BE49-F238E27FC236}">
                <a16:creationId xmlns:a16="http://schemas.microsoft.com/office/drawing/2014/main" id="{A17FB869-F967-E344-92BE-E42A58FC8865}"/>
              </a:ext>
            </a:extLst>
          </p:cNvPr>
          <p:cNvPicPr>
            <a:picLocks noChangeAspect="1"/>
          </p:cNvPicPr>
          <p:nvPr/>
        </p:nvPicPr>
        <p:blipFill>
          <a:blip r:embed="rId5"/>
          <a:stretch>
            <a:fillRect/>
          </a:stretch>
        </p:blipFill>
        <p:spPr>
          <a:xfrm>
            <a:off x="7665851" y="1461412"/>
            <a:ext cx="1437825" cy="1185575"/>
          </a:xfrm>
          <a:prstGeom prst="rect">
            <a:avLst/>
          </a:prstGeom>
        </p:spPr>
      </p:pic>
      <p:pic>
        <p:nvPicPr>
          <p:cNvPr id="11" name="Picture 10" descr="A picture containing text, clock, first-aid kit&#10;&#10;Description automatically generated">
            <a:extLst>
              <a:ext uri="{FF2B5EF4-FFF2-40B4-BE49-F238E27FC236}">
                <a16:creationId xmlns:a16="http://schemas.microsoft.com/office/drawing/2014/main" id="{5F025F5E-7F12-2946-9447-D0D135294D88}"/>
              </a:ext>
            </a:extLst>
          </p:cNvPr>
          <p:cNvPicPr>
            <a:picLocks noChangeAspect="1"/>
          </p:cNvPicPr>
          <p:nvPr/>
        </p:nvPicPr>
        <p:blipFill>
          <a:blip r:embed="rId6"/>
          <a:stretch>
            <a:fillRect/>
          </a:stretch>
        </p:blipFill>
        <p:spPr>
          <a:xfrm>
            <a:off x="3329446" y="3772796"/>
            <a:ext cx="979908" cy="1250227"/>
          </a:xfrm>
          <a:prstGeom prst="rect">
            <a:avLst/>
          </a:prstGeom>
        </p:spPr>
      </p:pic>
      <p:pic>
        <p:nvPicPr>
          <p:cNvPr id="13" name="Picture 12" descr="Icon&#10;&#10;Description automatically generated">
            <a:extLst>
              <a:ext uri="{FF2B5EF4-FFF2-40B4-BE49-F238E27FC236}">
                <a16:creationId xmlns:a16="http://schemas.microsoft.com/office/drawing/2014/main" id="{527EB585-9801-C347-8515-78B073AEA0CB}"/>
              </a:ext>
            </a:extLst>
          </p:cNvPr>
          <p:cNvPicPr>
            <a:picLocks noChangeAspect="1"/>
          </p:cNvPicPr>
          <p:nvPr/>
        </p:nvPicPr>
        <p:blipFill>
          <a:blip r:embed="rId7"/>
          <a:stretch>
            <a:fillRect/>
          </a:stretch>
        </p:blipFill>
        <p:spPr>
          <a:xfrm>
            <a:off x="5634884" y="3646622"/>
            <a:ext cx="1155193" cy="1376401"/>
          </a:xfrm>
          <a:prstGeom prst="rect">
            <a:avLst/>
          </a:prstGeom>
        </p:spPr>
      </p:pic>
      <p:pic>
        <p:nvPicPr>
          <p:cNvPr id="15" name="Picture 14" descr="A picture containing text, sign, outdoor&#10;&#10;Description automatically generated">
            <a:extLst>
              <a:ext uri="{FF2B5EF4-FFF2-40B4-BE49-F238E27FC236}">
                <a16:creationId xmlns:a16="http://schemas.microsoft.com/office/drawing/2014/main" id="{2843B288-2E06-9740-A879-C4F481E87D20}"/>
              </a:ext>
            </a:extLst>
          </p:cNvPr>
          <p:cNvPicPr>
            <a:picLocks noChangeAspect="1"/>
          </p:cNvPicPr>
          <p:nvPr/>
        </p:nvPicPr>
        <p:blipFill>
          <a:blip r:embed="rId8"/>
          <a:stretch>
            <a:fillRect/>
          </a:stretch>
        </p:blipFill>
        <p:spPr>
          <a:xfrm>
            <a:off x="7803160" y="3807719"/>
            <a:ext cx="907985" cy="1180380"/>
          </a:xfrm>
          <a:prstGeom prst="rect">
            <a:avLst/>
          </a:prstGeom>
        </p:spPr>
      </p:pic>
      <p:sp>
        <p:nvSpPr>
          <p:cNvPr id="16" name="TextBox 15">
            <a:extLst>
              <a:ext uri="{FF2B5EF4-FFF2-40B4-BE49-F238E27FC236}">
                <a16:creationId xmlns:a16="http://schemas.microsoft.com/office/drawing/2014/main" id="{D777385D-D2F1-334C-9AF9-1081E152D84B}"/>
              </a:ext>
            </a:extLst>
          </p:cNvPr>
          <p:cNvSpPr txBox="1"/>
          <p:nvPr/>
        </p:nvSpPr>
        <p:spPr>
          <a:xfrm>
            <a:off x="3312444" y="2763177"/>
            <a:ext cx="1148568" cy="292388"/>
          </a:xfrm>
          <a:prstGeom prst="rect">
            <a:avLst/>
          </a:prstGeom>
          <a:noFill/>
        </p:spPr>
        <p:txBody>
          <a:bodyPr wrap="square" rtlCol="0">
            <a:spAutoFit/>
          </a:bodyPr>
          <a:lstStyle/>
          <a:p>
            <a:pPr algn="ctr"/>
            <a:r>
              <a:rPr lang="en-US" sz="1300" b="1" dirty="0">
                <a:latin typeface="Arial Narrow" panose="020B0604020202020204" pitchFamily="34" charset="0"/>
                <a:cs typeface="Arial Narrow" panose="020B0604020202020204" pitchFamily="34" charset="0"/>
              </a:rPr>
              <a:t>BIG DATA</a:t>
            </a:r>
          </a:p>
        </p:txBody>
      </p:sp>
      <p:sp>
        <p:nvSpPr>
          <p:cNvPr id="18" name="TextBox 17">
            <a:extLst>
              <a:ext uri="{FF2B5EF4-FFF2-40B4-BE49-F238E27FC236}">
                <a16:creationId xmlns:a16="http://schemas.microsoft.com/office/drawing/2014/main" id="{38E43E43-B211-BD4A-BB01-A2725C003DDC}"/>
              </a:ext>
            </a:extLst>
          </p:cNvPr>
          <p:cNvSpPr txBox="1"/>
          <p:nvPr/>
        </p:nvSpPr>
        <p:spPr>
          <a:xfrm>
            <a:off x="4902898" y="2681627"/>
            <a:ext cx="2405505" cy="492443"/>
          </a:xfrm>
          <a:prstGeom prst="rect">
            <a:avLst/>
          </a:prstGeom>
          <a:noFill/>
        </p:spPr>
        <p:txBody>
          <a:bodyPr wrap="square" rtlCol="0">
            <a:spAutoFit/>
          </a:bodyPr>
          <a:lstStyle/>
          <a:p>
            <a:pPr algn="ctr"/>
            <a:r>
              <a:rPr lang="en-US" sz="1300" b="1" cap="all" dirty="0">
                <a:latin typeface="Arial Narrow" panose="020B0604020202020204" pitchFamily="34" charset="0"/>
                <a:cs typeface="Arial Narrow" panose="020B0604020202020204" pitchFamily="34" charset="0"/>
              </a:rPr>
              <a:t>Precision medicine &amp;</a:t>
            </a:r>
            <a:br>
              <a:rPr lang="en-US" sz="1300" b="1" cap="all" dirty="0">
                <a:latin typeface="Arial Narrow" panose="020B0604020202020204" pitchFamily="34" charset="0"/>
                <a:cs typeface="Arial Narrow" panose="020B0604020202020204" pitchFamily="34" charset="0"/>
              </a:rPr>
            </a:br>
            <a:r>
              <a:rPr lang="en-US" sz="1300" b="1" cap="all" dirty="0">
                <a:latin typeface="Arial Narrow" panose="020B0604020202020204" pitchFamily="34" charset="0"/>
                <a:cs typeface="Arial Narrow" panose="020B0604020202020204" pitchFamily="34" charset="0"/>
              </a:rPr>
              <a:t>health data </a:t>
            </a:r>
          </a:p>
        </p:txBody>
      </p:sp>
      <p:sp>
        <p:nvSpPr>
          <p:cNvPr id="19" name="TextBox 18">
            <a:extLst>
              <a:ext uri="{FF2B5EF4-FFF2-40B4-BE49-F238E27FC236}">
                <a16:creationId xmlns:a16="http://schemas.microsoft.com/office/drawing/2014/main" id="{3088DF13-B308-4F40-A80C-B24AE9EF4E79}"/>
              </a:ext>
            </a:extLst>
          </p:cNvPr>
          <p:cNvSpPr txBox="1"/>
          <p:nvPr/>
        </p:nvSpPr>
        <p:spPr>
          <a:xfrm>
            <a:off x="7182012" y="2727125"/>
            <a:ext cx="2405505" cy="492443"/>
          </a:xfrm>
          <a:prstGeom prst="rect">
            <a:avLst/>
          </a:prstGeom>
          <a:noFill/>
        </p:spPr>
        <p:txBody>
          <a:bodyPr wrap="square" rtlCol="0">
            <a:spAutoFit/>
          </a:bodyPr>
          <a:lstStyle/>
          <a:p>
            <a:pPr algn="ctr"/>
            <a:r>
              <a:rPr lang="en-US" sz="1300" b="1" cap="all" dirty="0">
                <a:latin typeface="Arial Narrow" panose="020B0604020202020204" pitchFamily="34" charset="0"/>
                <a:cs typeface="Arial Narrow" panose="020B0604020202020204" pitchFamily="34" charset="0"/>
              </a:rPr>
              <a:t>Biotech &amp;  medical </a:t>
            </a:r>
            <a:br>
              <a:rPr lang="en-US" sz="1300" b="1" cap="all" dirty="0">
                <a:latin typeface="Arial Narrow" panose="020B0604020202020204" pitchFamily="34" charset="0"/>
                <a:cs typeface="Arial Narrow" panose="020B0604020202020204" pitchFamily="34" charset="0"/>
              </a:rPr>
            </a:br>
            <a:r>
              <a:rPr lang="en-US" sz="1300" b="1" cap="all" dirty="0">
                <a:latin typeface="Arial Narrow" panose="020B0604020202020204" pitchFamily="34" charset="0"/>
                <a:cs typeface="Arial Narrow" panose="020B0604020202020204" pitchFamily="34" charset="0"/>
              </a:rPr>
              <a:t>services</a:t>
            </a:r>
          </a:p>
        </p:txBody>
      </p:sp>
      <p:sp>
        <p:nvSpPr>
          <p:cNvPr id="20" name="TextBox 19">
            <a:extLst>
              <a:ext uri="{FF2B5EF4-FFF2-40B4-BE49-F238E27FC236}">
                <a16:creationId xmlns:a16="http://schemas.microsoft.com/office/drawing/2014/main" id="{A40C90A5-5F27-2149-9142-A2804F670A75}"/>
              </a:ext>
            </a:extLst>
          </p:cNvPr>
          <p:cNvSpPr txBox="1"/>
          <p:nvPr/>
        </p:nvSpPr>
        <p:spPr>
          <a:xfrm>
            <a:off x="3079010" y="5117425"/>
            <a:ext cx="1615436" cy="692497"/>
          </a:xfrm>
          <a:prstGeom prst="rect">
            <a:avLst/>
          </a:prstGeom>
          <a:noFill/>
        </p:spPr>
        <p:txBody>
          <a:bodyPr wrap="square" rtlCol="0">
            <a:spAutoFit/>
          </a:bodyPr>
          <a:lstStyle/>
          <a:p>
            <a:pPr algn="ctr"/>
            <a:r>
              <a:rPr lang="en-US" sz="1300" b="1" cap="all" dirty="0">
                <a:latin typeface="Arial Narrow" panose="020B0604020202020204" pitchFamily="34" charset="0"/>
                <a:cs typeface="Arial Narrow" panose="020B0604020202020204" pitchFamily="34" charset="0"/>
              </a:rPr>
              <a:t>Advanced </a:t>
            </a:r>
            <a:br>
              <a:rPr lang="en-US" sz="1300" b="1" cap="all" dirty="0">
                <a:latin typeface="Arial Narrow" panose="020B0604020202020204" pitchFamily="34" charset="0"/>
                <a:cs typeface="Arial Narrow" panose="020B0604020202020204" pitchFamily="34" charset="0"/>
              </a:rPr>
            </a:br>
            <a:r>
              <a:rPr lang="en-US" sz="1300" b="1" cap="all" dirty="0">
                <a:latin typeface="Arial Narrow" panose="020B0604020202020204" pitchFamily="34" charset="0"/>
                <a:cs typeface="Arial Narrow" panose="020B0604020202020204" pitchFamily="34" charset="0"/>
              </a:rPr>
              <a:t>pharmaceuticals</a:t>
            </a:r>
            <a:br>
              <a:rPr lang="en-US" sz="1300" b="1" cap="all" dirty="0">
                <a:latin typeface="Arial Narrow" panose="020B0604020202020204" pitchFamily="34" charset="0"/>
                <a:cs typeface="Arial Narrow" panose="020B0604020202020204" pitchFamily="34" charset="0"/>
              </a:rPr>
            </a:br>
            <a:r>
              <a:rPr lang="en-US" sz="1300" b="1" cap="all" dirty="0">
                <a:latin typeface="Arial Narrow" panose="020B0604020202020204" pitchFamily="34" charset="0"/>
                <a:cs typeface="Arial Narrow" panose="020B0604020202020204" pitchFamily="34" charset="0"/>
              </a:rPr>
              <a:t>&amp; VACCINES</a:t>
            </a:r>
          </a:p>
        </p:txBody>
      </p:sp>
      <p:sp>
        <p:nvSpPr>
          <p:cNvPr id="21" name="TextBox 20">
            <a:extLst>
              <a:ext uri="{FF2B5EF4-FFF2-40B4-BE49-F238E27FC236}">
                <a16:creationId xmlns:a16="http://schemas.microsoft.com/office/drawing/2014/main" id="{B8A9B445-22E0-7B4B-823C-49278A0A2696}"/>
              </a:ext>
            </a:extLst>
          </p:cNvPr>
          <p:cNvSpPr txBox="1"/>
          <p:nvPr/>
        </p:nvSpPr>
        <p:spPr>
          <a:xfrm>
            <a:off x="5524255" y="5217453"/>
            <a:ext cx="1372183" cy="492443"/>
          </a:xfrm>
          <a:prstGeom prst="rect">
            <a:avLst/>
          </a:prstGeom>
          <a:noFill/>
        </p:spPr>
        <p:txBody>
          <a:bodyPr wrap="square" rtlCol="0">
            <a:spAutoFit/>
          </a:bodyPr>
          <a:lstStyle/>
          <a:p>
            <a:pPr algn="ctr"/>
            <a:r>
              <a:rPr lang="en-US" sz="1300" b="1" cap="all" dirty="0">
                <a:latin typeface="Arial Narrow" panose="020B0604020202020204" pitchFamily="34" charset="0"/>
                <a:cs typeface="Arial Narrow" panose="020B0604020202020204" pitchFamily="34" charset="0"/>
              </a:rPr>
              <a:t>BRAIN</a:t>
            </a:r>
            <a:br>
              <a:rPr lang="en-US" sz="1300" b="1" cap="all" dirty="0">
                <a:latin typeface="Arial Narrow" panose="020B0604020202020204" pitchFamily="34" charset="0"/>
                <a:cs typeface="Arial Narrow" panose="020B0604020202020204" pitchFamily="34" charset="0"/>
              </a:rPr>
            </a:br>
            <a:r>
              <a:rPr lang="en-US" sz="1300" b="1" cap="all" dirty="0">
                <a:latin typeface="Arial Narrow" panose="020B0604020202020204" pitchFamily="34" charset="0"/>
                <a:cs typeface="Arial Narrow" panose="020B0604020202020204" pitchFamily="34" charset="0"/>
              </a:rPr>
              <a:t>SCIENCE</a:t>
            </a:r>
          </a:p>
        </p:txBody>
      </p:sp>
      <p:sp>
        <p:nvSpPr>
          <p:cNvPr id="22" name="TextBox 21">
            <a:extLst>
              <a:ext uri="{FF2B5EF4-FFF2-40B4-BE49-F238E27FC236}">
                <a16:creationId xmlns:a16="http://schemas.microsoft.com/office/drawing/2014/main" id="{F6591A55-A211-6B48-922D-C145C787DEC1}"/>
              </a:ext>
            </a:extLst>
          </p:cNvPr>
          <p:cNvSpPr txBox="1"/>
          <p:nvPr/>
        </p:nvSpPr>
        <p:spPr>
          <a:xfrm>
            <a:off x="7530319" y="5195931"/>
            <a:ext cx="1708890" cy="492443"/>
          </a:xfrm>
          <a:prstGeom prst="rect">
            <a:avLst/>
          </a:prstGeom>
          <a:noFill/>
        </p:spPr>
        <p:txBody>
          <a:bodyPr wrap="square" rtlCol="0">
            <a:spAutoFit/>
          </a:bodyPr>
          <a:lstStyle/>
          <a:p>
            <a:pPr algn="ctr"/>
            <a:r>
              <a:rPr lang="en-US" sz="1300" b="1" cap="all" dirty="0">
                <a:latin typeface="Arial Narrow" panose="020B0604020202020204" pitchFamily="34" charset="0"/>
                <a:cs typeface="Arial Narrow" panose="020B0604020202020204" pitchFamily="34" charset="0"/>
              </a:rPr>
              <a:t>ENERGY EFFICIENT</a:t>
            </a:r>
            <a:br>
              <a:rPr lang="en-US" sz="1300" b="1" cap="all" dirty="0">
                <a:latin typeface="Arial Narrow" panose="020B0604020202020204" pitchFamily="34" charset="0"/>
                <a:cs typeface="Arial Narrow" panose="020B0604020202020204" pitchFamily="34" charset="0"/>
              </a:rPr>
            </a:br>
            <a:r>
              <a:rPr lang="en-US" sz="1300" b="1" cap="all" dirty="0">
                <a:latin typeface="Arial Narrow" panose="020B0604020202020204" pitchFamily="34" charset="0"/>
                <a:cs typeface="Arial Narrow" panose="020B0604020202020204" pitchFamily="34" charset="0"/>
              </a:rPr>
              <a:t>Technologies</a:t>
            </a:r>
          </a:p>
        </p:txBody>
      </p:sp>
      <p:sp>
        <p:nvSpPr>
          <p:cNvPr id="17" name="Footer Placeholder 3">
            <a:extLst>
              <a:ext uri="{FF2B5EF4-FFF2-40B4-BE49-F238E27FC236}">
                <a16:creationId xmlns:a16="http://schemas.microsoft.com/office/drawing/2014/main" id="{D113FB4C-D6B9-4DF8-B21A-ECC725A290F6}"/>
              </a:ext>
            </a:extLst>
          </p:cNvPr>
          <p:cNvSpPr>
            <a:spLocks noGrp="1"/>
          </p:cNvSpPr>
          <p:nvPr>
            <p:ph type="ftr" sz="quarter" idx="3"/>
          </p:nvPr>
        </p:nvSpPr>
        <p:spPr>
          <a:xfrm>
            <a:off x="8864301" y="6429433"/>
            <a:ext cx="3327698" cy="331847"/>
          </a:xfrm>
        </p:spPr>
        <p:txBody>
          <a:bodyPr/>
          <a:lstStyle/>
          <a:p>
            <a:pPr algn="ctr"/>
            <a:r>
              <a:rPr lang="en-US" sz="1400" dirty="0" err="1">
                <a:solidFill>
                  <a:schemeClr val="bg1">
                    <a:lumMod val="85000"/>
                  </a:schemeClr>
                </a:solidFill>
                <a:latin typeface="Arial" panose="020B0604020202020204" pitchFamily="34" charset="0"/>
                <a:cs typeface="Arial" panose="020B0604020202020204" pitchFamily="34" charset="0"/>
              </a:rPr>
              <a:t>InternationalCollaborations@emory.edu</a:t>
            </a:r>
            <a:endParaRPr lang="en-US" sz="1400" dirty="0">
              <a:solidFill>
                <a:schemeClr val="bg1">
                  <a:lumMod val="85000"/>
                </a:schemeClr>
              </a:solidFill>
              <a:latin typeface="Arial" panose="020B0604020202020204" pitchFamily="34" charset="0"/>
              <a:cs typeface="Arial" panose="020B0604020202020204" pitchFamily="34" charset="0"/>
            </a:endParaRPr>
          </a:p>
        </p:txBody>
      </p:sp>
      <p:pic>
        <p:nvPicPr>
          <p:cNvPr id="24" name="Picture 23" descr="A close up of a logo&#10;&#10;Description automatically generated">
            <a:extLst>
              <a:ext uri="{FF2B5EF4-FFF2-40B4-BE49-F238E27FC236}">
                <a16:creationId xmlns:a16="http://schemas.microsoft.com/office/drawing/2014/main" id="{A43D189F-B1E1-42A4-A40F-BB357C0D2DA8}"/>
              </a:ext>
            </a:extLst>
          </p:cNvPr>
          <p:cNvPicPr>
            <a:picLocks noChangeAspect="1"/>
          </p:cNvPicPr>
          <p:nvPr/>
        </p:nvPicPr>
        <p:blipFill>
          <a:blip r:embed="rId9">
            <a:lum bright="70000" contrast="-70000"/>
          </a:blip>
          <a:stretch>
            <a:fillRect/>
          </a:stretch>
        </p:blipFill>
        <p:spPr>
          <a:xfrm>
            <a:off x="48409" y="6388036"/>
            <a:ext cx="3213452" cy="414639"/>
          </a:xfrm>
          <a:prstGeom prst="rect">
            <a:avLst/>
          </a:prstGeom>
        </p:spPr>
      </p:pic>
    </p:spTree>
    <p:extLst>
      <p:ext uri="{BB962C8B-B14F-4D97-AF65-F5344CB8AC3E}">
        <p14:creationId xmlns:p14="http://schemas.microsoft.com/office/powerpoint/2010/main" val="25682063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B68CAD9-5C00-9746-B2A7-4EB2F07A4FEE}"/>
              </a:ext>
            </a:extLst>
          </p:cNvPr>
          <p:cNvSpPr/>
          <p:nvPr/>
        </p:nvSpPr>
        <p:spPr>
          <a:xfrm>
            <a:off x="1960872" y="1236677"/>
            <a:ext cx="8954045" cy="727338"/>
          </a:xfrm>
          <a:prstGeom prst="rect">
            <a:avLst/>
          </a:prstGeom>
          <a:solidFill>
            <a:schemeClr val="bg2">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tabLst>
                <a:tab pos="1365250" algn="l"/>
              </a:tabLst>
            </a:pPr>
            <a:r>
              <a:rPr lang="en-US" sz="2400" dirty="0">
                <a:solidFill>
                  <a:srgbClr val="2B3990"/>
                </a:solidFill>
                <a:latin typeface="Arial" panose="020B0604020202020204" pitchFamily="34" charset="0"/>
                <a:cs typeface="Arial" panose="020B0604020202020204" pitchFamily="34" charset="0"/>
              </a:rPr>
              <a:t>	Project collaboration invitations</a:t>
            </a:r>
          </a:p>
        </p:txBody>
      </p:sp>
      <p:sp>
        <p:nvSpPr>
          <p:cNvPr id="25" name="Rectangle 24">
            <a:extLst>
              <a:ext uri="{FF2B5EF4-FFF2-40B4-BE49-F238E27FC236}">
                <a16:creationId xmlns:a16="http://schemas.microsoft.com/office/drawing/2014/main" id="{8699B802-7DB8-D049-83C9-D12A81EE8F25}"/>
              </a:ext>
            </a:extLst>
          </p:cNvPr>
          <p:cNvSpPr/>
          <p:nvPr/>
        </p:nvSpPr>
        <p:spPr>
          <a:xfrm>
            <a:off x="1960872" y="2086105"/>
            <a:ext cx="8954045" cy="722716"/>
          </a:xfrm>
          <a:prstGeom prst="rect">
            <a:avLst/>
          </a:prstGeom>
          <a:solidFill>
            <a:schemeClr val="bg2">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tabLst>
                <a:tab pos="1365250" algn="l"/>
              </a:tabLst>
            </a:pPr>
            <a:r>
              <a:rPr lang="en-US" sz="2400" dirty="0">
                <a:solidFill>
                  <a:srgbClr val="E16923"/>
                </a:solidFill>
                <a:latin typeface="Arial" panose="020B0604020202020204" pitchFamily="34" charset="0"/>
                <a:cs typeface="Arial" panose="020B0604020202020204" pitchFamily="34" charset="0"/>
              </a:rPr>
              <a:t>	</a:t>
            </a:r>
            <a:r>
              <a:rPr lang="en-US" sz="2400" dirty="0">
                <a:solidFill>
                  <a:srgbClr val="2B3990"/>
                </a:solidFill>
                <a:latin typeface="Arial" panose="020B0604020202020204" pitchFamily="34" charset="0"/>
                <a:cs typeface="Arial" panose="020B0604020202020204" pitchFamily="34" charset="0"/>
              </a:rPr>
              <a:t>Prospective students or trainees</a:t>
            </a:r>
          </a:p>
        </p:txBody>
      </p:sp>
      <p:sp>
        <p:nvSpPr>
          <p:cNvPr id="26" name="Rectangle 25">
            <a:extLst>
              <a:ext uri="{FF2B5EF4-FFF2-40B4-BE49-F238E27FC236}">
                <a16:creationId xmlns:a16="http://schemas.microsoft.com/office/drawing/2014/main" id="{910570AE-27F0-614D-84A9-6A499E3F5197}"/>
              </a:ext>
            </a:extLst>
          </p:cNvPr>
          <p:cNvSpPr/>
          <p:nvPr/>
        </p:nvSpPr>
        <p:spPr>
          <a:xfrm>
            <a:off x="1960872" y="2930911"/>
            <a:ext cx="8954045" cy="696758"/>
          </a:xfrm>
          <a:prstGeom prst="rect">
            <a:avLst/>
          </a:prstGeom>
          <a:solidFill>
            <a:schemeClr val="bg2">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tabLst>
                <a:tab pos="1365250" algn="l"/>
              </a:tabLst>
            </a:pPr>
            <a:r>
              <a:rPr lang="en-US" sz="2400" dirty="0">
                <a:solidFill>
                  <a:srgbClr val="12B24B"/>
                </a:solidFill>
                <a:latin typeface="Arial" panose="020B0604020202020204" pitchFamily="34" charset="0"/>
                <a:cs typeface="Arial" panose="020B0604020202020204" pitchFamily="34" charset="0"/>
              </a:rPr>
              <a:t>	</a:t>
            </a:r>
            <a:r>
              <a:rPr lang="en-US" sz="2400" dirty="0">
                <a:solidFill>
                  <a:srgbClr val="2B3990"/>
                </a:solidFill>
                <a:latin typeface="Arial" panose="020B0604020202020204" pitchFamily="34" charset="0"/>
                <a:cs typeface="Arial" panose="020B0604020202020204" pitchFamily="34" charset="0"/>
              </a:rPr>
              <a:t>Talent programs &amp; innovation competitions</a:t>
            </a:r>
          </a:p>
        </p:txBody>
      </p:sp>
      <p:sp>
        <p:nvSpPr>
          <p:cNvPr id="28" name="Rectangle 27">
            <a:extLst>
              <a:ext uri="{FF2B5EF4-FFF2-40B4-BE49-F238E27FC236}">
                <a16:creationId xmlns:a16="http://schemas.microsoft.com/office/drawing/2014/main" id="{981E8C92-5A90-E742-A715-82F321D151D3}"/>
              </a:ext>
            </a:extLst>
          </p:cNvPr>
          <p:cNvSpPr/>
          <p:nvPr/>
        </p:nvSpPr>
        <p:spPr>
          <a:xfrm>
            <a:off x="1960871" y="3749759"/>
            <a:ext cx="8954045" cy="736846"/>
          </a:xfrm>
          <a:prstGeom prst="rect">
            <a:avLst/>
          </a:prstGeom>
          <a:solidFill>
            <a:schemeClr val="bg2">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tabLst>
                <a:tab pos="1365250" algn="l"/>
              </a:tabLst>
            </a:pPr>
            <a:r>
              <a:rPr lang="en-US" sz="2400" dirty="0">
                <a:solidFill>
                  <a:srgbClr val="E7E6E6">
                    <a:lumMod val="50000"/>
                  </a:srgbClr>
                </a:solidFill>
                <a:latin typeface="Arial" panose="020B0604020202020204" pitchFamily="34" charset="0"/>
                <a:cs typeface="Arial" panose="020B0604020202020204" pitchFamily="34" charset="0"/>
              </a:rPr>
              <a:t>	</a:t>
            </a:r>
            <a:r>
              <a:rPr lang="en-US" sz="2400" dirty="0">
                <a:solidFill>
                  <a:srgbClr val="2B3990"/>
                </a:solidFill>
                <a:latin typeface="Arial" panose="020B0604020202020204" pitchFamily="34" charset="0"/>
                <a:cs typeface="Arial" panose="020B0604020202020204" pitchFamily="34" charset="0"/>
              </a:rPr>
              <a:t>Conference presentations invitations</a:t>
            </a:r>
          </a:p>
        </p:txBody>
      </p:sp>
      <p:sp>
        <p:nvSpPr>
          <p:cNvPr id="29" name="Rectangle 28">
            <a:extLst>
              <a:ext uri="{FF2B5EF4-FFF2-40B4-BE49-F238E27FC236}">
                <a16:creationId xmlns:a16="http://schemas.microsoft.com/office/drawing/2014/main" id="{B60AEB66-37AC-4F43-9298-47EF3B83B475}"/>
              </a:ext>
            </a:extLst>
          </p:cNvPr>
          <p:cNvSpPr/>
          <p:nvPr/>
        </p:nvSpPr>
        <p:spPr>
          <a:xfrm>
            <a:off x="1960871" y="4608695"/>
            <a:ext cx="8954045" cy="714554"/>
          </a:xfrm>
          <a:prstGeom prst="rect">
            <a:avLst/>
          </a:prstGeom>
          <a:solidFill>
            <a:schemeClr val="bg2">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tabLst>
                <a:tab pos="1365250" algn="l"/>
              </a:tabLst>
            </a:pPr>
            <a:r>
              <a:rPr lang="en-US" sz="2400" dirty="0">
                <a:solidFill>
                  <a:srgbClr val="E30000"/>
                </a:solidFill>
                <a:latin typeface="Arial" panose="020B0604020202020204" pitchFamily="34" charset="0"/>
                <a:cs typeface="Arial" panose="020B0604020202020204" pitchFamily="34" charset="0"/>
              </a:rPr>
              <a:t>	</a:t>
            </a:r>
            <a:r>
              <a:rPr lang="en-US" sz="2400" dirty="0">
                <a:solidFill>
                  <a:srgbClr val="2B3990"/>
                </a:solidFill>
                <a:latin typeface="Arial" panose="020B0604020202020204" pitchFamily="34" charset="0"/>
                <a:cs typeface="Arial" panose="020B0604020202020204" pitchFamily="34" charset="0"/>
              </a:rPr>
              <a:t>Funding and in-kind support</a:t>
            </a:r>
          </a:p>
        </p:txBody>
      </p:sp>
      <p:sp>
        <p:nvSpPr>
          <p:cNvPr id="31" name="Rectangle 30">
            <a:extLst>
              <a:ext uri="{FF2B5EF4-FFF2-40B4-BE49-F238E27FC236}">
                <a16:creationId xmlns:a16="http://schemas.microsoft.com/office/drawing/2014/main" id="{24575DDC-C25F-434C-AEE2-C9315BBC98A1}"/>
              </a:ext>
            </a:extLst>
          </p:cNvPr>
          <p:cNvSpPr/>
          <p:nvPr/>
        </p:nvSpPr>
        <p:spPr>
          <a:xfrm>
            <a:off x="1960871" y="5445340"/>
            <a:ext cx="8954045" cy="725340"/>
          </a:xfrm>
          <a:prstGeom prst="rect">
            <a:avLst/>
          </a:prstGeom>
          <a:solidFill>
            <a:schemeClr val="bg2">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tabLst>
                <a:tab pos="1365250" algn="l"/>
              </a:tabLst>
            </a:pPr>
            <a:r>
              <a:rPr lang="en-US" sz="2400" dirty="0">
                <a:solidFill>
                  <a:srgbClr val="92D050"/>
                </a:solidFill>
                <a:latin typeface="Arial" panose="020B0604020202020204" pitchFamily="34" charset="0"/>
                <a:cs typeface="Arial" panose="020B0604020202020204" pitchFamily="34" charset="0"/>
              </a:rPr>
              <a:t>	</a:t>
            </a:r>
            <a:r>
              <a:rPr lang="en-US" sz="2400" dirty="0">
                <a:solidFill>
                  <a:srgbClr val="2B3990"/>
                </a:solidFill>
                <a:latin typeface="Arial" panose="020B0604020202020204" pitchFamily="34" charset="0"/>
                <a:cs typeface="Arial" panose="020B0604020202020204" pitchFamily="34" charset="0"/>
              </a:rPr>
              <a:t>LinkedIn requests </a:t>
            </a:r>
          </a:p>
        </p:txBody>
      </p:sp>
      <p:sp>
        <p:nvSpPr>
          <p:cNvPr id="2" name="Title 1"/>
          <p:cNvSpPr>
            <a:spLocks noGrp="1"/>
          </p:cNvSpPr>
          <p:nvPr>
            <p:ph type="title"/>
          </p:nvPr>
        </p:nvSpPr>
        <p:spPr/>
        <p:txBody>
          <a:bodyPr/>
          <a:lstStyle/>
          <a:p>
            <a:r>
              <a:rPr lang="en-US" dirty="0"/>
              <a:t>Non-traditional tactics now used to access research</a:t>
            </a:r>
          </a:p>
        </p:txBody>
      </p:sp>
      <p:pic>
        <p:nvPicPr>
          <p:cNvPr id="5" name="Picture 4" descr="A picture containing icon&#10;&#10;Description automatically generated">
            <a:extLst>
              <a:ext uri="{FF2B5EF4-FFF2-40B4-BE49-F238E27FC236}">
                <a16:creationId xmlns:a16="http://schemas.microsoft.com/office/drawing/2014/main" id="{C0C582A2-4E44-6A49-B87B-01BDBCDD75CD}"/>
              </a:ext>
            </a:extLst>
          </p:cNvPr>
          <p:cNvPicPr>
            <a:picLocks noChangeAspect="1"/>
          </p:cNvPicPr>
          <p:nvPr/>
        </p:nvPicPr>
        <p:blipFill>
          <a:blip r:embed="rId3"/>
          <a:stretch>
            <a:fillRect/>
          </a:stretch>
        </p:blipFill>
        <p:spPr>
          <a:xfrm>
            <a:off x="2158829" y="1351742"/>
            <a:ext cx="1011392" cy="522553"/>
          </a:xfrm>
          <a:prstGeom prst="rect">
            <a:avLst/>
          </a:prstGeom>
        </p:spPr>
      </p:pic>
      <p:pic>
        <p:nvPicPr>
          <p:cNvPr id="7" name="Picture 6" descr="Icon&#10;&#10;Description automatically generated">
            <a:extLst>
              <a:ext uri="{FF2B5EF4-FFF2-40B4-BE49-F238E27FC236}">
                <a16:creationId xmlns:a16="http://schemas.microsoft.com/office/drawing/2014/main" id="{B78A95C1-47DF-814F-9E5D-16A94BA9A914}"/>
              </a:ext>
            </a:extLst>
          </p:cNvPr>
          <p:cNvPicPr>
            <a:picLocks noChangeAspect="1"/>
          </p:cNvPicPr>
          <p:nvPr/>
        </p:nvPicPr>
        <p:blipFill>
          <a:blip r:embed="rId4">
            <a:duotone>
              <a:prstClr val="black"/>
              <a:schemeClr val="accent4">
                <a:tint val="45000"/>
                <a:satMod val="400000"/>
              </a:schemeClr>
            </a:duotone>
          </a:blip>
          <a:stretch>
            <a:fillRect/>
          </a:stretch>
        </p:blipFill>
        <p:spPr>
          <a:xfrm>
            <a:off x="2279844" y="5508441"/>
            <a:ext cx="769362" cy="601502"/>
          </a:xfrm>
          <a:prstGeom prst="rect">
            <a:avLst/>
          </a:prstGeom>
        </p:spPr>
      </p:pic>
      <p:pic>
        <p:nvPicPr>
          <p:cNvPr id="9" name="Picture 8" descr="Icon&#10;&#10;Description automatically generated">
            <a:extLst>
              <a:ext uri="{FF2B5EF4-FFF2-40B4-BE49-F238E27FC236}">
                <a16:creationId xmlns:a16="http://schemas.microsoft.com/office/drawing/2014/main" id="{8C344E93-C694-C647-A9A7-7F1A051A06A0}"/>
              </a:ext>
            </a:extLst>
          </p:cNvPr>
          <p:cNvPicPr>
            <a:picLocks noChangeAspect="1"/>
          </p:cNvPicPr>
          <p:nvPr/>
        </p:nvPicPr>
        <p:blipFill>
          <a:blip r:embed="rId5">
            <a:duotone>
              <a:schemeClr val="accent4">
                <a:shade val="45000"/>
                <a:satMod val="135000"/>
              </a:schemeClr>
              <a:prstClr val="white"/>
            </a:duotone>
          </a:blip>
          <a:stretch>
            <a:fillRect/>
          </a:stretch>
        </p:blipFill>
        <p:spPr>
          <a:xfrm>
            <a:off x="2359771" y="4670052"/>
            <a:ext cx="609509" cy="566736"/>
          </a:xfrm>
          <a:prstGeom prst="rect">
            <a:avLst/>
          </a:prstGeom>
        </p:spPr>
      </p:pic>
      <p:pic>
        <p:nvPicPr>
          <p:cNvPr id="11" name="Picture 10" descr="A picture containing text, tableware, plate, dishware&#10;&#10;Description automatically generated">
            <a:extLst>
              <a:ext uri="{FF2B5EF4-FFF2-40B4-BE49-F238E27FC236}">
                <a16:creationId xmlns:a16="http://schemas.microsoft.com/office/drawing/2014/main" id="{DAC13D2B-01E3-6E44-B279-2C4C797FF217}"/>
              </a:ext>
            </a:extLst>
          </p:cNvPr>
          <p:cNvPicPr>
            <a:picLocks noChangeAspect="1"/>
          </p:cNvPicPr>
          <p:nvPr/>
        </p:nvPicPr>
        <p:blipFill>
          <a:blip r:embed="rId6"/>
          <a:stretch>
            <a:fillRect/>
          </a:stretch>
        </p:blipFill>
        <p:spPr>
          <a:xfrm>
            <a:off x="2258862" y="2131519"/>
            <a:ext cx="811327" cy="545547"/>
          </a:xfrm>
          <a:prstGeom prst="rect">
            <a:avLst/>
          </a:prstGeom>
        </p:spPr>
      </p:pic>
      <p:pic>
        <p:nvPicPr>
          <p:cNvPr id="27" name="Picture 26" descr="Icon&#10;&#10;Description automatically generated">
            <a:extLst>
              <a:ext uri="{FF2B5EF4-FFF2-40B4-BE49-F238E27FC236}">
                <a16:creationId xmlns:a16="http://schemas.microsoft.com/office/drawing/2014/main" id="{90FF8313-CCA7-E445-95C4-16A09FAD679E}"/>
              </a:ext>
            </a:extLst>
          </p:cNvPr>
          <p:cNvPicPr>
            <a:picLocks noChangeAspect="1"/>
          </p:cNvPicPr>
          <p:nvPr/>
        </p:nvPicPr>
        <p:blipFill>
          <a:blip r:embed="rId7"/>
          <a:stretch>
            <a:fillRect/>
          </a:stretch>
        </p:blipFill>
        <p:spPr>
          <a:xfrm>
            <a:off x="2432103" y="2962132"/>
            <a:ext cx="464844" cy="623870"/>
          </a:xfrm>
          <a:prstGeom prst="rect">
            <a:avLst/>
          </a:prstGeom>
        </p:spPr>
      </p:pic>
      <p:pic>
        <p:nvPicPr>
          <p:cNvPr id="30" name="Picture 29" descr="Icon&#10;&#10;Description automatically generated">
            <a:extLst>
              <a:ext uri="{FF2B5EF4-FFF2-40B4-BE49-F238E27FC236}">
                <a16:creationId xmlns:a16="http://schemas.microsoft.com/office/drawing/2014/main" id="{E2FA210D-520E-4D42-953C-CDEBA78BC5E9}"/>
              </a:ext>
            </a:extLst>
          </p:cNvPr>
          <p:cNvPicPr>
            <a:picLocks noChangeAspect="1"/>
          </p:cNvPicPr>
          <p:nvPr/>
        </p:nvPicPr>
        <p:blipFill>
          <a:blip r:embed="rId8"/>
          <a:stretch>
            <a:fillRect/>
          </a:stretch>
        </p:blipFill>
        <p:spPr>
          <a:xfrm>
            <a:off x="2342792" y="3808469"/>
            <a:ext cx="643467" cy="629479"/>
          </a:xfrm>
          <a:prstGeom prst="rect">
            <a:avLst/>
          </a:prstGeom>
        </p:spPr>
      </p:pic>
      <p:sp>
        <p:nvSpPr>
          <p:cNvPr id="16" name="Footer Placeholder 3">
            <a:extLst>
              <a:ext uri="{FF2B5EF4-FFF2-40B4-BE49-F238E27FC236}">
                <a16:creationId xmlns:a16="http://schemas.microsoft.com/office/drawing/2014/main" id="{10492EFF-5A98-4F47-8D95-EC722BF76C9B}"/>
              </a:ext>
            </a:extLst>
          </p:cNvPr>
          <p:cNvSpPr>
            <a:spLocks noGrp="1"/>
          </p:cNvSpPr>
          <p:nvPr>
            <p:ph type="ftr" sz="quarter" idx="3"/>
          </p:nvPr>
        </p:nvSpPr>
        <p:spPr>
          <a:xfrm>
            <a:off x="8864301" y="6429433"/>
            <a:ext cx="3327698" cy="331847"/>
          </a:xfrm>
        </p:spPr>
        <p:txBody>
          <a:bodyPr/>
          <a:lstStyle/>
          <a:p>
            <a:pPr algn="ctr"/>
            <a:r>
              <a:rPr lang="en-US" sz="1400" dirty="0" err="1">
                <a:solidFill>
                  <a:schemeClr val="bg1">
                    <a:lumMod val="85000"/>
                  </a:schemeClr>
                </a:solidFill>
                <a:latin typeface="Arial" panose="020B0604020202020204" pitchFamily="34" charset="0"/>
                <a:cs typeface="Arial" panose="020B0604020202020204" pitchFamily="34" charset="0"/>
              </a:rPr>
              <a:t>InternationalCollaborations@emory.edu</a:t>
            </a:r>
            <a:endParaRPr lang="en-US" sz="1400" dirty="0">
              <a:solidFill>
                <a:schemeClr val="bg1">
                  <a:lumMod val="85000"/>
                </a:schemeClr>
              </a:solidFill>
              <a:latin typeface="Arial" panose="020B0604020202020204" pitchFamily="34" charset="0"/>
              <a:cs typeface="Arial" panose="020B0604020202020204" pitchFamily="34" charset="0"/>
            </a:endParaRPr>
          </a:p>
        </p:txBody>
      </p:sp>
      <p:pic>
        <p:nvPicPr>
          <p:cNvPr id="17" name="Picture 16" descr="A close up of a logo&#10;&#10;Description automatically generated">
            <a:extLst>
              <a:ext uri="{FF2B5EF4-FFF2-40B4-BE49-F238E27FC236}">
                <a16:creationId xmlns:a16="http://schemas.microsoft.com/office/drawing/2014/main" id="{01B2F484-F834-4885-B3BF-C30E3CAD9E96}"/>
              </a:ext>
            </a:extLst>
          </p:cNvPr>
          <p:cNvPicPr>
            <a:picLocks noChangeAspect="1"/>
          </p:cNvPicPr>
          <p:nvPr/>
        </p:nvPicPr>
        <p:blipFill>
          <a:blip r:embed="rId9">
            <a:lum bright="70000" contrast="-70000"/>
          </a:blip>
          <a:stretch>
            <a:fillRect/>
          </a:stretch>
        </p:blipFill>
        <p:spPr>
          <a:xfrm>
            <a:off x="48409" y="6388036"/>
            <a:ext cx="3213452" cy="414639"/>
          </a:xfrm>
          <a:prstGeom prst="rect">
            <a:avLst/>
          </a:prstGeom>
        </p:spPr>
      </p:pic>
    </p:spTree>
    <p:extLst>
      <p:ext uri="{BB962C8B-B14F-4D97-AF65-F5344CB8AC3E}">
        <p14:creationId xmlns:p14="http://schemas.microsoft.com/office/powerpoint/2010/main" val="5887224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Know Your Collaborator</a:t>
            </a:r>
          </a:p>
        </p:txBody>
      </p:sp>
      <p:sp>
        <p:nvSpPr>
          <p:cNvPr id="8" name="TextBox 7"/>
          <p:cNvSpPr txBox="1"/>
          <p:nvPr/>
        </p:nvSpPr>
        <p:spPr>
          <a:xfrm>
            <a:off x="1917866" y="1714694"/>
            <a:ext cx="8340213" cy="461665"/>
          </a:xfrm>
          <a:prstGeom prst="rect">
            <a:avLst/>
          </a:prstGeom>
          <a:noFill/>
        </p:spPr>
        <p:txBody>
          <a:bodyPr wrap="square" rtlCol="0">
            <a:spAutoFit/>
          </a:bodyPr>
          <a:lstStyle/>
          <a:p>
            <a:pPr algn="ctr"/>
            <a:r>
              <a:rPr lang="en-US" sz="2400" dirty="0"/>
              <a:t>Take these steps to safely navigate international collaborations</a:t>
            </a:r>
          </a:p>
        </p:txBody>
      </p:sp>
      <p:grpSp>
        <p:nvGrpSpPr>
          <p:cNvPr id="6" name="Group 5">
            <a:extLst>
              <a:ext uri="{FF2B5EF4-FFF2-40B4-BE49-F238E27FC236}">
                <a16:creationId xmlns:a16="http://schemas.microsoft.com/office/drawing/2014/main" id="{C6480881-249B-964D-9690-FE52F35CFB31}"/>
              </a:ext>
            </a:extLst>
          </p:cNvPr>
          <p:cNvGrpSpPr/>
          <p:nvPr/>
        </p:nvGrpSpPr>
        <p:grpSpPr>
          <a:xfrm>
            <a:off x="2871116" y="2572042"/>
            <a:ext cx="1651712" cy="2178550"/>
            <a:chOff x="3209046" y="2572042"/>
            <a:chExt cx="1651712" cy="2178550"/>
          </a:xfrm>
        </p:grpSpPr>
        <p:sp>
          <p:nvSpPr>
            <p:cNvPr id="5" name="Rectangle 4"/>
            <p:cNvSpPr/>
            <p:nvPr/>
          </p:nvSpPr>
          <p:spPr>
            <a:xfrm>
              <a:off x="3209046" y="2572042"/>
              <a:ext cx="1651712" cy="2178550"/>
            </a:xfrm>
            <a:prstGeom prst="rect">
              <a:avLst/>
            </a:prstGeom>
            <a:solidFill>
              <a:srgbClr val="2B39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cap="all" dirty="0">
                <a:latin typeface="Arial" panose="020B0604020202020204" pitchFamily="34" charset="0"/>
                <a:cs typeface="Arial" panose="020B0604020202020204" pitchFamily="34" charset="0"/>
              </a:endParaRPr>
            </a:p>
            <a:p>
              <a:pPr algn="ctr"/>
              <a:endParaRPr lang="en-US" b="1" cap="all" dirty="0">
                <a:latin typeface="Arial" panose="020B0604020202020204" pitchFamily="34" charset="0"/>
                <a:cs typeface="Arial" panose="020B0604020202020204" pitchFamily="34" charset="0"/>
              </a:endParaRPr>
            </a:p>
            <a:p>
              <a:pPr algn="ctr"/>
              <a:endParaRPr lang="en-US" b="1" cap="all" dirty="0">
                <a:latin typeface="Arial" panose="020B0604020202020204" pitchFamily="34" charset="0"/>
                <a:cs typeface="Arial" panose="020B0604020202020204" pitchFamily="34" charset="0"/>
              </a:endParaRPr>
            </a:p>
            <a:p>
              <a:pPr algn="ctr"/>
              <a:endParaRPr lang="en-US" b="1" cap="all" dirty="0">
                <a:latin typeface="Arial" panose="020B0604020202020204" pitchFamily="34" charset="0"/>
                <a:cs typeface="Arial" panose="020B0604020202020204" pitchFamily="34" charset="0"/>
              </a:endParaRPr>
            </a:p>
            <a:p>
              <a:pPr algn="ctr"/>
              <a:endParaRPr lang="en-US" b="1" cap="all" dirty="0">
                <a:latin typeface="Arial" panose="020B0604020202020204" pitchFamily="34" charset="0"/>
                <a:cs typeface="Arial" panose="020B0604020202020204" pitchFamily="34" charset="0"/>
              </a:endParaRPr>
            </a:p>
            <a:p>
              <a:pPr algn="ctr"/>
              <a:endParaRPr lang="en-US" b="1" cap="all" dirty="0">
                <a:latin typeface="Arial" panose="020B0604020202020204" pitchFamily="34" charset="0"/>
                <a:cs typeface="Arial" panose="020B0604020202020204" pitchFamily="34" charset="0"/>
              </a:endParaRPr>
            </a:p>
            <a:p>
              <a:pPr algn="ctr"/>
              <a:r>
                <a:rPr lang="en-US" b="1" cap="all" dirty="0">
                  <a:latin typeface="Arial" panose="020B0604020202020204" pitchFamily="34" charset="0"/>
                  <a:cs typeface="Arial" panose="020B0604020202020204" pitchFamily="34" charset="0"/>
                </a:rPr>
                <a:t>Partner</a:t>
              </a:r>
            </a:p>
            <a:p>
              <a:pPr algn="ctr"/>
              <a:endParaRPr lang="en-US" b="1" cap="all" dirty="0">
                <a:latin typeface="Arial" panose="020B0604020202020204" pitchFamily="34" charset="0"/>
                <a:cs typeface="Arial" panose="020B0604020202020204" pitchFamily="34" charset="0"/>
              </a:endParaRPr>
            </a:p>
            <a:p>
              <a:pPr algn="ctr"/>
              <a:endParaRPr lang="en-US" b="1" cap="all" dirty="0">
                <a:latin typeface="Arial" panose="020B0604020202020204" pitchFamily="34" charset="0"/>
                <a:cs typeface="Arial" panose="020B0604020202020204" pitchFamily="34" charset="0"/>
              </a:endParaRPr>
            </a:p>
            <a:p>
              <a:pPr algn="ctr"/>
              <a:endParaRPr lang="en-US" b="1" cap="all" dirty="0">
                <a:latin typeface="Arial" panose="020B0604020202020204" pitchFamily="34" charset="0"/>
                <a:cs typeface="Arial" panose="020B0604020202020204" pitchFamily="34" charset="0"/>
              </a:endParaRPr>
            </a:p>
            <a:p>
              <a:pPr algn="ctr"/>
              <a:endParaRPr lang="en-US" b="1" cap="all" dirty="0">
                <a:latin typeface="Arial" panose="020B0604020202020204" pitchFamily="34" charset="0"/>
                <a:cs typeface="Arial" panose="020B0604020202020204" pitchFamily="34" charset="0"/>
              </a:endParaRPr>
            </a:p>
          </p:txBody>
        </p:sp>
        <p:pic>
          <p:nvPicPr>
            <p:cNvPr id="9" name="Picture 8" descr="Icon&#10;&#10;Description automatically generated">
              <a:extLst>
                <a:ext uri="{FF2B5EF4-FFF2-40B4-BE49-F238E27FC236}">
                  <a16:creationId xmlns:a16="http://schemas.microsoft.com/office/drawing/2014/main" id="{9092864F-52CB-E744-8DF8-043C5A930684}"/>
                </a:ext>
              </a:extLst>
            </p:cNvPr>
            <p:cNvPicPr>
              <a:picLocks noChangeAspect="1"/>
            </p:cNvPicPr>
            <p:nvPr/>
          </p:nvPicPr>
          <p:blipFill>
            <a:blip r:embed="rId3"/>
            <a:stretch>
              <a:fillRect/>
            </a:stretch>
          </p:blipFill>
          <p:spPr>
            <a:xfrm>
              <a:off x="3568076" y="2756134"/>
              <a:ext cx="933651" cy="933651"/>
            </a:xfrm>
            <a:prstGeom prst="rect">
              <a:avLst/>
            </a:prstGeom>
          </p:spPr>
        </p:pic>
      </p:grpSp>
      <p:grpSp>
        <p:nvGrpSpPr>
          <p:cNvPr id="4" name="Group 3">
            <a:extLst>
              <a:ext uri="{FF2B5EF4-FFF2-40B4-BE49-F238E27FC236}">
                <a16:creationId xmlns:a16="http://schemas.microsoft.com/office/drawing/2014/main" id="{57A7712A-48C5-3145-A7A2-ADFAA0B7785B}"/>
              </a:ext>
            </a:extLst>
          </p:cNvPr>
          <p:cNvGrpSpPr/>
          <p:nvPr/>
        </p:nvGrpSpPr>
        <p:grpSpPr>
          <a:xfrm>
            <a:off x="7665502" y="2572042"/>
            <a:ext cx="1651712" cy="2178550"/>
            <a:chOff x="5267853" y="2572042"/>
            <a:chExt cx="1651712" cy="2178550"/>
          </a:xfrm>
        </p:grpSpPr>
        <p:sp>
          <p:nvSpPr>
            <p:cNvPr id="13" name="Rectangle 12">
              <a:extLst>
                <a:ext uri="{FF2B5EF4-FFF2-40B4-BE49-F238E27FC236}">
                  <a16:creationId xmlns:a16="http://schemas.microsoft.com/office/drawing/2014/main" id="{389C612B-9CB8-7443-A53D-42410F500577}"/>
                </a:ext>
              </a:extLst>
            </p:cNvPr>
            <p:cNvSpPr/>
            <p:nvPr/>
          </p:nvSpPr>
          <p:spPr>
            <a:xfrm>
              <a:off x="5267853" y="2572042"/>
              <a:ext cx="1651712" cy="2178550"/>
            </a:xfrm>
            <a:prstGeom prst="rect">
              <a:avLst/>
            </a:prstGeom>
            <a:solidFill>
              <a:srgbClr val="E169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cap="all" dirty="0">
                <a:latin typeface="Arial" panose="020B0604020202020204" pitchFamily="34" charset="0"/>
                <a:cs typeface="Arial" panose="020B0604020202020204" pitchFamily="34" charset="0"/>
              </a:endParaRPr>
            </a:p>
            <a:p>
              <a:pPr algn="ctr"/>
              <a:endParaRPr lang="en-US" b="1" cap="all" dirty="0">
                <a:latin typeface="Arial" panose="020B0604020202020204" pitchFamily="34" charset="0"/>
                <a:cs typeface="Arial" panose="020B0604020202020204" pitchFamily="34" charset="0"/>
              </a:endParaRPr>
            </a:p>
            <a:p>
              <a:pPr algn="ctr"/>
              <a:endParaRPr lang="en-US" b="1" cap="all" dirty="0">
                <a:latin typeface="Arial" panose="020B0604020202020204" pitchFamily="34" charset="0"/>
                <a:cs typeface="Arial" panose="020B0604020202020204" pitchFamily="34" charset="0"/>
              </a:endParaRPr>
            </a:p>
            <a:p>
              <a:pPr algn="ctr"/>
              <a:endParaRPr lang="en-US" b="1" cap="all" dirty="0">
                <a:latin typeface="Arial" panose="020B0604020202020204" pitchFamily="34" charset="0"/>
                <a:cs typeface="Arial" panose="020B0604020202020204" pitchFamily="34" charset="0"/>
              </a:endParaRPr>
            </a:p>
            <a:p>
              <a:pPr algn="ctr"/>
              <a:endParaRPr lang="en-US" b="1" cap="all" dirty="0">
                <a:latin typeface="Arial" panose="020B0604020202020204" pitchFamily="34" charset="0"/>
                <a:cs typeface="Arial" panose="020B0604020202020204" pitchFamily="34" charset="0"/>
              </a:endParaRPr>
            </a:p>
            <a:p>
              <a:pPr algn="ctr"/>
              <a:endParaRPr lang="en-US" b="1" cap="all" dirty="0">
                <a:latin typeface="Arial" panose="020B0604020202020204" pitchFamily="34" charset="0"/>
                <a:cs typeface="Arial" panose="020B0604020202020204" pitchFamily="34" charset="0"/>
              </a:endParaRPr>
            </a:p>
            <a:p>
              <a:pPr algn="ctr"/>
              <a:r>
                <a:rPr lang="en-US" b="1" cap="all" dirty="0">
                  <a:latin typeface="Arial" panose="020B0604020202020204" pitchFamily="34" charset="0"/>
                  <a:cs typeface="Arial" panose="020B0604020202020204" pitchFamily="34" charset="0"/>
                </a:rPr>
                <a:t>ASK</a:t>
              </a:r>
            </a:p>
            <a:p>
              <a:pPr algn="ctr"/>
              <a:endParaRPr lang="en-US" b="1" cap="all" dirty="0">
                <a:latin typeface="Arial" panose="020B0604020202020204" pitchFamily="34" charset="0"/>
                <a:cs typeface="Arial" panose="020B0604020202020204" pitchFamily="34" charset="0"/>
              </a:endParaRPr>
            </a:p>
            <a:p>
              <a:pPr algn="ctr"/>
              <a:endParaRPr lang="en-US" b="1" cap="all" dirty="0">
                <a:latin typeface="Arial" panose="020B0604020202020204" pitchFamily="34" charset="0"/>
                <a:cs typeface="Arial" panose="020B0604020202020204" pitchFamily="34" charset="0"/>
              </a:endParaRPr>
            </a:p>
            <a:p>
              <a:pPr algn="ctr"/>
              <a:endParaRPr lang="en-US" b="1" cap="all" dirty="0">
                <a:latin typeface="Arial" panose="020B0604020202020204" pitchFamily="34" charset="0"/>
                <a:cs typeface="Arial" panose="020B0604020202020204" pitchFamily="34" charset="0"/>
              </a:endParaRPr>
            </a:p>
            <a:p>
              <a:pPr algn="ctr"/>
              <a:endParaRPr lang="en-US" b="1" cap="all" dirty="0">
                <a:latin typeface="Arial" panose="020B0604020202020204" pitchFamily="34" charset="0"/>
                <a:cs typeface="Arial" panose="020B0604020202020204" pitchFamily="34" charset="0"/>
              </a:endParaRPr>
            </a:p>
          </p:txBody>
        </p:sp>
        <p:pic>
          <p:nvPicPr>
            <p:cNvPr id="16" name="Picture 15" descr="A picture containing text, clipart&#10;&#10;Description automatically generated">
              <a:extLst>
                <a:ext uri="{FF2B5EF4-FFF2-40B4-BE49-F238E27FC236}">
                  <a16:creationId xmlns:a16="http://schemas.microsoft.com/office/drawing/2014/main" id="{57CA33BE-47A6-FC44-82EB-34355B416F6E}"/>
                </a:ext>
              </a:extLst>
            </p:cNvPr>
            <p:cNvPicPr>
              <a:picLocks noChangeAspect="1"/>
            </p:cNvPicPr>
            <p:nvPr/>
          </p:nvPicPr>
          <p:blipFill>
            <a:blip r:embed="rId4"/>
            <a:stretch>
              <a:fillRect/>
            </a:stretch>
          </p:blipFill>
          <p:spPr>
            <a:xfrm>
              <a:off x="5557302" y="2811479"/>
              <a:ext cx="1077396" cy="842328"/>
            </a:xfrm>
            <a:prstGeom prst="rect">
              <a:avLst/>
            </a:prstGeom>
          </p:spPr>
        </p:pic>
      </p:grpSp>
      <p:grpSp>
        <p:nvGrpSpPr>
          <p:cNvPr id="3" name="Group 2">
            <a:extLst>
              <a:ext uri="{FF2B5EF4-FFF2-40B4-BE49-F238E27FC236}">
                <a16:creationId xmlns:a16="http://schemas.microsoft.com/office/drawing/2014/main" id="{F910564D-9B57-B14A-9473-EA41E7FBD88F}"/>
              </a:ext>
            </a:extLst>
          </p:cNvPr>
          <p:cNvGrpSpPr/>
          <p:nvPr/>
        </p:nvGrpSpPr>
        <p:grpSpPr>
          <a:xfrm>
            <a:off x="5268309" y="2572042"/>
            <a:ext cx="1651712" cy="2178550"/>
            <a:chOff x="7326660" y="2572042"/>
            <a:chExt cx="1651712" cy="2178550"/>
          </a:xfrm>
        </p:grpSpPr>
        <p:sp>
          <p:nvSpPr>
            <p:cNvPr id="17" name="Rectangle 16">
              <a:extLst>
                <a:ext uri="{FF2B5EF4-FFF2-40B4-BE49-F238E27FC236}">
                  <a16:creationId xmlns:a16="http://schemas.microsoft.com/office/drawing/2014/main" id="{EC3D8511-459B-F048-BEFD-01C311583FEC}"/>
                </a:ext>
              </a:extLst>
            </p:cNvPr>
            <p:cNvSpPr/>
            <p:nvPr/>
          </p:nvSpPr>
          <p:spPr>
            <a:xfrm>
              <a:off x="7326660" y="2572042"/>
              <a:ext cx="1651712" cy="2178550"/>
            </a:xfrm>
            <a:prstGeom prst="rect">
              <a:avLst/>
            </a:prstGeom>
            <a:solidFill>
              <a:srgbClr val="12B2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cap="all" dirty="0">
                <a:latin typeface="Arial" panose="020B0604020202020204" pitchFamily="34" charset="0"/>
                <a:cs typeface="Arial" panose="020B0604020202020204" pitchFamily="34" charset="0"/>
              </a:endParaRPr>
            </a:p>
            <a:p>
              <a:pPr algn="ctr"/>
              <a:endParaRPr lang="en-US" b="1" cap="all" dirty="0">
                <a:latin typeface="Arial" panose="020B0604020202020204" pitchFamily="34" charset="0"/>
                <a:cs typeface="Arial" panose="020B0604020202020204" pitchFamily="34" charset="0"/>
              </a:endParaRPr>
            </a:p>
            <a:p>
              <a:pPr algn="ctr"/>
              <a:endParaRPr lang="en-US" b="1" cap="all" dirty="0">
                <a:latin typeface="Arial" panose="020B0604020202020204" pitchFamily="34" charset="0"/>
                <a:cs typeface="Arial" panose="020B0604020202020204" pitchFamily="34" charset="0"/>
              </a:endParaRPr>
            </a:p>
            <a:p>
              <a:pPr algn="ctr"/>
              <a:endParaRPr lang="en-US" b="1" cap="all" dirty="0">
                <a:latin typeface="Arial" panose="020B0604020202020204" pitchFamily="34" charset="0"/>
                <a:cs typeface="Arial" panose="020B0604020202020204" pitchFamily="34" charset="0"/>
              </a:endParaRPr>
            </a:p>
            <a:p>
              <a:pPr algn="ctr"/>
              <a:endParaRPr lang="en-US" b="1" cap="all" dirty="0">
                <a:latin typeface="Arial" panose="020B0604020202020204" pitchFamily="34" charset="0"/>
                <a:cs typeface="Arial" panose="020B0604020202020204" pitchFamily="34" charset="0"/>
              </a:endParaRPr>
            </a:p>
            <a:p>
              <a:pPr algn="ctr"/>
              <a:endParaRPr lang="en-US" b="1" cap="all" dirty="0">
                <a:latin typeface="Arial" panose="020B0604020202020204" pitchFamily="34" charset="0"/>
                <a:cs typeface="Arial" panose="020B0604020202020204" pitchFamily="34" charset="0"/>
              </a:endParaRPr>
            </a:p>
            <a:p>
              <a:pPr algn="ctr"/>
              <a:r>
                <a:rPr lang="en-US" b="1" cap="all" dirty="0">
                  <a:latin typeface="Arial" panose="020B0604020202020204" pitchFamily="34" charset="0"/>
                  <a:cs typeface="Arial" panose="020B0604020202020204" pitchFamily="34" charset="0"/>
                </a:rPr>
                <a:t>PREPARE</a:t>
              </a:r>
            </a:p>
            <a:p>
              <a:pPr algn="ctr"/>
              <a:endParaRPr lang="en-US" b="1" cap="all" dirty="0">
                <a:latin typeface="Arial" panose="020B0604020202020204" pitchFamily="34" charset="0"/>
                <a:cs typeface="Arial" panose="020B0604020202020204" pitchFamily="34" charset="0"/>
              </a:endParaRPr>
            </a:p>
            <a:p>
              <a:pPr algn="ctr"/>
              <a:endParaRPr lang="en-US" b="1" cap="all" dirty="0">
                <a:latin typeface="Arial" panose="020B0604020202020204" pitchFamily="34" charset="0"/>
                <a:cs typeface="Arial" panose="020B0604020202020204" pitchFamily="34" charset="0"/>
              </a:endParaRPr>
            </a:p>
            <a:p>
              <a:pPr algn="ctr"/>
              <a:endParaRPr lang="en-US" b="1" cap="all" dirty="0">
                <a:latin typeface="Arial" panose="020B0604020202020204" pitchFamily="34" charset="0"/>
                <a:cs typeface="Arial" panose="020B0604020202020204" pitchFamily="34" charset="0"/>
              </a:endParaRPr>
            </a:p>
            <a:p>
              <a:pPr algn="ctr"/>
              <a:endParaRPr lang="en-US" b="1" cap="all" dirty="0">
                <a:latin typeface="Arial" panose="020B0604020202020204" pitchFamily="34" charset="0"/>
                <a:cs typeface="Arial" panose="020B0604020202020204" pitchFamily="34" charset="0"/>
              </a:endParaRPr>
            </a:p>
          </p:txBody>
        </p:sp>
        <p:pic>
          <p:nvPicPr>
            <p:cNvPr id="20" name="Picture 19" descr="Icon&#10;&#10;Description automatically generated">
              <a:extLst>
                <a:ext uri="{FF2B5EF4-FFF2-40B4-BE49-F238E27FC236}">
                  <a16:creationId xmlns:a16="http://schemas.microsoft.com/office/drawing/2014/main" id="{C363F198-A8B5-C045-AA93-4C91EA928697}"/>
                </a:ext>
              </a:extLst>
            </p:cNvPr>
            <p:cNvPicPr>
              <a:picLocks noChangeAspect="1"/>
            </p:cNvPicPr>
            <p:nvPr/>
          </p:nvPicPr>
          <p:blipFill>
            <a:blip r:embed="rId5"/>
            <a:stretch>
              <a:fillRect/>
            </a:stretch>
          </p:blipFill>
          <p:spPr>
            <a:xfrm>
              <a:off x="7707171" y="2785009"/>
              <a:ext cx="878306" cy="878306"/>
            </a:xfrm>
            <a:prstGeom prst="rect">
              <a:avLst/>
            </a:prstGeom>
          </p:spPr>
        </p:pic>
      </p:grpSp>
      <p:sp>
        <p:nvSpPr>
          <p:cNvPr id="14" name="Footer Placeholder 3">
            <a:extLst>
              <a:ext uri="{FF2B5EF4-FFF2-40B4-BE49-F238E27FC236}">
                <a16:creationId xmlns:a16="http://schemas.microsoft.com/office/drawing/2014/main" id="{DF108169-DD47-486F-9B8A-469AF5162881}"/>
              </a:ext>
            </a:extLst>
          </p:cNvPr>
          <p:cNvSpPr>
            <a:spLocks noGrp="1"/>
          </p:cNvSpPr>
          <p:nvPr>
            <p:ph type="ftr" sz="quarter" idx="3"/>
          </p:nvPr>
        </p:nvSpPr>
        <p:spPr>
          <a:xfrm>
            <a:off x="8864301" y="6429433"/>
            <a:ext cx="3327698" cy="331847"/>
          </a:xfrm>
        </p:spPr>
        <p:txBody>
          <a:bodyPr/>
          <a:lstStyle/>
          <a:p>
            <a:pPr algn="ctr"/>
            <a:r>
              <a:rPr lang="en-US" sz="1400" dirty="0" err="1">
                <a:solidFill>
                  <a:schemeClr val="bg1">
                    <a:lumMod val="85000"/>
                  </a:schemeClr>
                </a:solidFill>
                <a:latin typeface="Arial" panose="020B0604020202020204" pitchFamily="34" charset="0"/>
                <a:cs typeface="Arial" panose="020B0604020202020204" pitchFamily="34" charset="0"/>
              </a:rPr>
              <a:t>InternationalCollaborations@emory.edu</a:t>
            </a:r>
            <a:endParaRPr lang="en-US" sz="1400" dirty="0">
              <a:solidFill>
                <a:schemeClr val="bg1">
                  <a:lumMod val="85000"/>
                </a:schemeClr>
              </a:solidFill>
              <a:latin typeface="Arial" panose="020B0604020202020204" pitchFamily="34" charset="0"/>
              <a:cs typeface="Arial" panose="020B0604020202020204" pitchFamily="34" charset="0"/>
            </a:endParaRPr>
          </a:p>
        </p:txBody>
      </p:sp>
      <p:pic>
        <p:nvPicPr>
          <p:cNvPr id="15" name="Picture 14" descr="A close up of a logo&#10;&#10;Description automatically generated">
            <a:extLst>
              <a:ext uri="{FF2B5EF4-FFF2-40B4-BE49-F238E27FC236}">
                <a16:creationId xmlns:a16="http://schemas.microsoft.com/office/drawing/2014/main" id="{EC02B903-87EE-4EA3-A093-50C1126653E6}"/>
              </a:ext>
            </a:extLst>
          </p:cNvPr>
          <p:cNvPicPr>
            <a:picLocks noChangeAspect="1"/>
          </p:cNvPicPr>
          <p:nvPr/>
        </p:nvPicPr>
        <p:blipFill>
          <a:blip r:embed="rId6">
            <a:lum bright="70000" contrast="-70000"/>
          </a:blip>
          <a:stretch>
            <a:fillRect/>
          </a:stretch>
        </p:blipFill>
        <p:spPr>
          <a:xfrm>
            <a:off x="48409" y="6388036"/>
            <a:ext cx="3213452" cy="414639"/>
          </a:xfrm>
          <a:prstGeom prst="rect">
            <a:avLst/>
          </a:prstGeom>
        </p:spPr>
      </p:pic>
    </p:spTree>
    <p:extLst>
      <p:ext uri="{BB962C8B-B14F-4D97-AF65-F5344CB8AC3E}">
        <p14:creationId xmlns:p14="http://schemas.microsoft.com/office/powerpoint/2010/main" val="2977018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919C557-2255-984A-B218-A4DF3185F727}"/>
              </a:ext>
            </a:extLst>
          </p:cNvPr>
          <p:cNvSpPr/>
          <p:nvPr/>
        </p:nvSpPr>
        <p:spPr>
          <a:xfrm>
            <a:off x="2512194" y="2415945"/>
            <a:ext cx="1617044" cy="1617044"/>
          </a:xfrm>
          <a:prstGeom prst="rect">
            <a:avLst/>
          </a:prstGeom>
          <a:solidFill>
            <a:srgbClr val="2B39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Get to know the international partner</a:t>
            </a:r>
          </a:p>
        </p:txBody>
      </p:sp>
      <p:pic>
        <p:nvPicPr>
          <p:cNvPr id="11" name="Picture 10" descr="Icon&#10;&#10;Description automatically generated">
            <a:extLst>
              <a:ext uri="{FF2B5EF4-FFF2-40B4-BE49-F238E27FC236}">
                <a16:creationId xmlns:a16="http://schemas.microsoft.com/office/drawing/2014/main" id="{027795FF-31A3-C440-AC5D-C10B9CFBB53B}"/>
              </a:ext>
            </a:extLst>
          </p:cNvPr>
          <p:cNvPicPr>
            <a:picLocks noChangeAspect="1"/>
          </p:cNvPicPr>
          <p:nvPr/>
        </p:nvPicPr>
        <p:blipFill>
          <a:blip r:embed="rId3"/>
          <a:stretch>
            <a:fillRect/>
          </a:stretch>
        </p:blipFill>
        <p:spPr>
          <a:xfrm>
            <a:off x="2694651" y="2634017"/>
            <a:ext cx="1261332" cy="1261332"/>
          </a:xfrm>
          <a:prstGeom prst="rect">
            <a:avLst/>
          </a:prstGeom>
        </p:spPr>
      </p:pic>
      <p:graphicFrame>
        <p:nvGraphicFramePr>
          <p:cNvPr id="12" name="Table 31">
            <a:extLst>
              <a:ext uri="{FF2B5EF4-FFF2-40B4-BE49-F238E27FC236}">
                <a16:creationId xmlns:a16="http://schemas.microsoft.com/office/drawing/2014/main" id="{E56B6363-4F75-274D-B8B0-F1DBCE3327C1}"/>
              </a:ext>
            </a:extLst>
          </p:cNvPr>
          <p:cNvGraphicFramePr>
            <a:graphicFrameLocks noGrp="1"/>
          </p:cNvGraphicFramePr>
          <p:nvPr>
            <p:extLst>
              <p:ext uri="{D42A27DB-BD31-4B8C-83A1-F6EECF244321}">
                <p14:modId xmlns:p14="http://schemas.microsoft.com/office/powerpoint/2010/main" val="3690952114"/>
              </p:ext>
            </p:extLst>
          </p:nvPr>
        </p:nvGraphicFramePr>
        <p:xfrm>
          <a:off x="4423526" y="2100067"/>
          <a:ext cx="5416076" cy="2259215"/>
        </p:xfrm>
        <a:graphic>
          <a:graphicData uri="http://schemas.openxmlformats.org/drawingml/2006/table">
            <a:tbl>
              <a:tblPr firstRow="1" bandRow="1">
                <a:tableStyleId>{2D5ABB26-0587-4C30-8999-92F81FD0307C}</a:tableStyleId>
              </a:tblPr>
              <a:tblGrid>
                <a:gridCol w="5416076">
                  <a:extLst>
                    <a:ext uri="{9D8B030D-6E8A-4147-A177-3AD203B41FA5}">
                      <a16:colId xmlns:a16="http://schemas.microsoft.com/office/drawing/2014/main" val="4191025226"/>
                    </a:ext>
                  </a:extLst>
                </a:gridCol>
              </a:tblGrid>
              <a:tr h="746163">
                <a:tc>
                  <a:txBody>
                    <a:bodyPr/>
                    <a:lstStyle/>
                    <a:p>
                      <a:pPr marL="0" indent="0">
                        <a:buClr>
                          <a:srgbClr val="2B3990"/>
                        </a:buClr>
                        <a:buFontTx/>
                        <a:buNone/>
                      </a:pPr>
                      <a:r>
                        <a:rPr lang="en-US" sz="1800" dirty="0">
                          <a:latin typeface="Arial" panose="020B0604020202020204" pitchFamily="34" charset="0"/>
                          <a:cs typeface="Arial" panose="020B0604020202020204" pitchFamily="34" charset="0"/>
                        </a:rPr>
                        <a:t>Verify the person and institution</a:t>
                      </a:r>
                    </a:p>
                  </a:txBody>
                  <a:tcPr anchor="ctr">
                    <a:lnL w="6350" cap="flat" cmpd="sng" algn="ctr">
                      <a:solidFill>
                        <a:schemeClr val="tx1"/>
                      </a:solidFill>
                      <a:prstDash val="solid"/>
                      <a:round/>
                      <a:headEnd type="none" w="med" len="med"/>
                      <a:tailEnd type="none" w="med" len="med"/>
                    </a:lnL>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77006919"/>
                  </a:ext>
                </a:extLst>
              </a:tr>
              <a:tr h="756526">
                <a:tc>
                  <a:txBody>
                    <a:bodyPr/>
                    <a:lstStyle/>
                    <a:p>
                      <a:pPr marL="0" indent="0">
                        <a:buClr>
                          <a:srgbClr val="2B3990"/>
                        </a:buClr>
                        <a:buFontTx/>
                        <a:buNone/>
                      </a:pPr>
                      <a:r>
                        <a:rPr lang="en-US" sz="1800" dirty="0">
                          <a:latin typeface="Arial" panose="020B0604020202020204" pitchFamily="34" charset="0"/>
                          <a:cs typeface="Arial" panose="020B0604020202020204" pitchFamily="34" charset="0"/>
                        </a:rPr>
                        <a:t>Understand their motivation and mutual interests</a:t>
                      </a:r>
                    </a:p>
                  </a:txBody>
                  <a:tcPr anchor="ctr">
                    <a:lnL w="63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46100106"/>
                  </a:ext>
                </a:extLst>
              </a:tr>
              <a:tr h="756526">
                <a:tc>
                  <a:txBody>
                    <a:bodyPr/>
                    <a:lstStyle/>
                    <a:p>
                      <a:pPr marL="0" indent="0">
                        <a:buClr>
                          <a:srgbClr val="2B3990"/>
                        </a:buClr>
                        <a:buFontTx/>
                        <a:buNone/>
                      </a:pPr>
                      <a:r>
                        <a:rPr lang="en-US" sz="1800" dirty="0">
                          <a:latin typeface="Arial" panose="020B0604020202020204" pitchFamily="34" charset="0"/>
                          <a:cs typeface="Arial" panose="020B0604020202020204" pitchFamily="34" charset="0"/>
                        </a:rPr>
                        <a:t>Talk to them via videoconference</a:t>
                      </a:r>
                    </a:p>
                  </a:txBody>
                  <a:tcPr anchor="ctr">
                    <a:lnL w="63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662914100"/>
                  </a:ext>
                </a:extLst>
              </a:tr>
            </a:tbl>
          </a:graphicData>
        </a:graphic>
      </p:graphicFrame>
      <p:sp>
        <p:nvSpPr>
          <p:cNvPr id="7" name="Footer Placeholder 3">
            <a:extLst>
              <a:ext uri="{FF2B5EF4-FFF2-40B4-BE49-F238E27FC236}">
                <a16:creationId xmlns:a16="http://schemas.microsoft.com/office/drawing/2014/main" id="{06AB920D-B584-4B2C-A662-8A65371C4AE2}"/>
              </a:ext>
            </a:extLst>
          </p:cNvPr>
          <p:cNvSpPr>
            <a:spLocks noGrp="1"/>
          </p:cNvSpPr>
          <p:nvPr>
            <p:ph type="ftr" sz="quarter" idx="3"/>
          </p:nvPr>
        </p:nvSpPr>
        <p:spPr>
          <a:xfrm>
            <a:off x="8864301" y="6429433"/>
            <a:ext cx="3327698" cy="331847"/>
          </a:xfrm>
        </p:spPr>
        <p:txBody>
          <a:bodyPr/>
          <a:lstStyle/>
          <a:p>
            <a:pPr algn="ctr"/>
            <a:r>
              <a:rPr lang="en-US" sz="1400" dirty="0" err="1">
                <a:solidFill>
                  <a:schemeClr val="bg1">
                    <a:lumMod val="85000"/>
                  </a:schemeClr>
                </a:solidFill>
                <a:latin typeface="Arial" panose="020B0604020202020204" pitchFamily="34" charset="0"/>
                <a:cs typeface="Arial" panose="020B0604020202020204" pitchFamily="34" charset="0"/>
              </a:rPr>
              <a:t>InternationalCollaborations@emory.edu</a:t>
            </a:r>
            <a:endParaRPr lang="en-US" sz="1400" dirty="0">
              <a:solidFill>
                <a:schemeClr val="bg1">
                  <a:lumMod val="85000"/>
                </a:schemeClr>
              </a:solidFill>
              <a:latin typeface="Arial" panose="020B0604020202020204" pitchFamily="34" charset="0"/>
              <a:cs typeface="Arial" panose="020B0604020202020204" pitchFamily="34" charset="0"/>
            </a:endParaRPr>
          </a:p>
        </p:txBody>
      </p:sp>
      <p:pic>
        <p:nvPicPr>
          <p:cNvPr id="8" name="Picture 7" descr="A close up of a logo&#10;&#10;Description automatically generated">
            <a:extLst>
              <a:ext uri="{FF2B5EF4-FFF2-40B4-BE49-F238E27FC236}">
                <a16:creationId xmlns:a16="http://schemas.microsoft.com/office/drawing/2014/main" id="{FEBA8801-F2D3-4E91-BAE3-592370050675}"/>
              </a:ext>
            </a:extLst>
          </p:cNvPr>
          <p:cNvPicPr>
            <a:picLocks noChangeAspect="1"/>
          </p:cNvPicPr>
          <p:nvPr/>
        </p:nvPicPr>
        <p:blipFill>
          <a:blip r:embed="rId4">
            <a:lum bright="70000" contrast="-70000"/>
          </a:blip>
          <a:stretch>
            <a:fillRect/>
          </a:stretch>
        </p:blipFill>
        <p:spPr>
          <a:xfrm>
            <a:off x="48409" y="6388036"/>
            <a:ext cx="3213452" cy="414639"/>
          </a:xfrm>
          <a:prstGeom prst="rect">
            <a:avLst/>
          </a:prstGeom>
        </p:spPr>
      </p:pic>
    </p:spTree>
    <p:extLst>
      <p:ext uri="{BB962C8B-B14F-4D97-AF65-F5344CB8AC3E}">
        <p14:creationId xmlns:p14="http://schemas.microsoft.com/office/powerpoint/2010/main" val="3768942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00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Prepare before starting</a:t>
            </a:r>
          </a:p>
        </p:txBody>
      </p:sp>
      <p:sp>
        <p:nvSpPr>
          <p:cNvPr id="8" name="Rectangle 7">
            <a:extLst>
              <a:ext uri="{FF2B5EF4-FFF2-40B4-BE49-F238E27FC236}">
                <a16:creationId xmlns:a16="http://schemas.microsoft.com/office/drawing/2014/main" id="{2688309F-5B1A-1742-A782-5C711BC2A14C}"/>
              </a:ext>
            </a:extLst>
          </p:cNvPr>
          <p:cNvSpPr/>
          <p:nvPr/>
        </p:nvSpPr>
        <p:spPr>
          <a:xfrm>
            <a:off x="2512194" y="2415945"/>
            <a:ext cx="1617044" cy="1617044"/>
          </a:xfrm>
          <a:prstGeom prst="rect">
            <a:avLst/>
          </a:prstGeom>
          <a:solidFill>
            <a:srgbClr val="12B2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Table 31">
            <a:extLst>
              <a:ext uri="{FF2B5EF4-FFF2-40B4-BE49-F238E27FC236}">
                <a16:creationId xmlns:a16="http://schemas.microsoft.com/office/drawing/2014/main" id="{3BCA449A-5243-3C4E-8FA5-349E3C0546C8}"/>
              </a:ext>
            </a:extLst>
          </p:cNvPr>
          <p:cNvGraphicFramePr>
            <a:graphicFrameLocks noGrp="1"/>
          </p:cNvGraphicFramePr>
          <p:nvPr>
            <p:extLst>
              <p:ext uri="{D42A27DB-BD31-4B8C-83A1-F6EECF244321}">
                <p14:modId xmlns:p14="http://schemas.microsoft.com/office/powerpoint/2010/main" val="40026048"/>
              </p:ext>
            </p:extLst>
          </p:nvPr>
        </p:nvGraphicFramePr>
        <p:xfrm>
          <a:off x="4423526" y="2100067"/>
          <a:ext cx="5416076" cy="3015741"/>
        </p:xfrm>
        <a:graphic>
          <a:graphicData uri="http://schemas.openxmlformats.org/drawingml/2006/table">
            <a:tbl>
              <a:tblPr firstRow="1" bandRow="1">
                <a:tableStyleId>{2D5ABB26-0587-4C30-8999-92F81FD0307C}</a:tableStyleId>
              </a:tblPr>
              <a:tblGrid>
                <a:gridCol w="5416076">
                  <a:extLst>
                    <a:ext uri="{9D8B030D-6E8A-4147-A177-3AD203B41FA5}">
                      <a16:colId xmlns:a16="http://schemas.microsoft.com/office/drawing/2014/main" val="4191025226"/>
                    </a:ext>
                  </a:extLst>
                </a:gridCol>
              </a:tblGrid>
              <a:tr h="74616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Disclose COC and COI</a:t>
                      </a:r>
                    </a:p>
                  </a:txBody>
                  <a:tcPr anchor="ctr">
                    <a:lnL w="6350" cap="flat" cmpd="sng" algn="ctr">
                      <a:solidFill>
                        <a:schemeClr val="tx1"/>
                      </a:solidFill>
                      <a:prstDash val="solid"/>
                      <a:round/>
                      <a:headEnd type="none" w="med" len="med"/>
                      <a:tailEnd type="none" w="med" len="med"/>
                    </a:lnL>
                    <a:lnT w="6350" cap="flat" cmpd="sng" algn="ctr">
                      <a:no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77006919"/>
                  </a:ext>
                </a:extLst>
              </a:tr>
              <a:tr h="7565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Practice cyber-hygiene</a:t>
                      </a:r>
                    </a:p>
                  </a:txBody>
                  <a:tcPr anchor="ctr">
                    <a:lnL w="63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46100106"/>
                  </a:ext>
                </a:extLst>
              </a:tr>
              <a:tr h="7565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Do not share unpublished information</a:t>
                      </a:r>
                    </a:p>
                  </a:txBody>
                  <a:tcPr anchor="ctr">
                    <a:lnL w="63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62914100"/>
                  </a:ext>
                </a:extLst>
              </a:tr>
              <a:tr h="756526">
                <a:tc>
                  <a:txBody>
                    <a:bodyPr/>
                    <a:lstStyle/>
                    <a:p>
                      <a:pPr marL="0" marR="0" lvl="0" indent="0" algn="l" defTabSz="914400" rtl="0" eaLnBrk="1" fontAlgn="auto" latinLnBrk="0" hangingPunct="1">
                        <a:lnSpc>
                          <a:spcPct val="100000"/>
                        </a:lnSpc>
                        <a:spcBef>
                          <a:spcPts val="0"/>
                        </a:spcBef>
                        <a:spcAft>
                          <a:spcPts val="0"/>
                        </a:spcAft>
                        <a:buClr>
                          <a:srgbClr val="2B3990"/>
                        </a:buClr>
                        <a:buSzTx/>
                        <a:buFontTx/>
                        <a:buNone/>
                        <a:tabLst/>
                        <a:defRPr/>
                      </a:pPr>
                      <a:r>
                        <a:rPr lang="en-US" dirty="0">
                          <a:latin typeface="Arial" panose="020B0604020202020204" pitchFamily="34" charset="0"/>
                          <a:cs typeface="Arial" panose="020B0604020202020204" pitchFamily="34" charset="0"/>
                        </a:rPr>
                        <a:t>Understand the commitment </a:t>
                      </a:r>
                    </a:p>
                  </a:txBody>
                  <a:tcPr anchor="ctr">
                    <a:lnL w="6350" cap="flat" cmpd="sng" algn="ctr">
                      <a:solidFill>
                        <a:schemeClr val="tx1"/>
                      </a:solidFill>
                      <a:prstDash val="solid"/>
                      <a:round/>
                      <a:headEnd type="none" w="med" len="med"/>
                      <a:tailEnd type="none" w="med" len="med"/>
                    </a:lnL>
                    <a:lnT w="6350" cap="flat" cmpd="sng" algn="ctr">
                      <a:solidFill>
                        <a:schemeClr val="tx1"/>
                      </a:solidFill>
                      <a:prstDash val="solid"/>
                      <a:round/>
                      <a:headEnd type="none" w="med" len="med"/>
                      <a:tailEnd type="none" w="med" len="med"/>
                    </a:lnT>
                    <a:lnB w="63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769599279"/>
                  </a:ext>
                </a:extLst>
              </a:tr>
            </a:tbl>
          </a:graphicData>
        </a:graphic>
      </p:graphicFrame>
      <p:pic>
        <p:nvPicPr>
          <p:cNvPr id="12" name="Picture 11" descr="Icon&#10;&#10;Description automatically generated">
            <a:extLst>
              <a:ext uri="{FF2B5EF4-FFF2-40B4-BE49-F238E27FC236}">
                <a16:creationId xmlns:a16="http://schemas.microsoft.com/office/drawing/2014/main" id="{999D6A12-AA96-3E48-92FB-414277594EB0}"/>
              </a:ext>
            </a:extLst>
          </p:cNvPr>
          <p:cNvPicPr>
            <a:picLocks noChangeAspect="1"/>
          </p:cNvPicPr>
          <p:nvPr/>
        </p:nvPicPr>
        <p:blipFill>
          <a:blip r:embed="rId3"/>
          <a:stretch>
            <a:fillRect/>
          </a:stretch>
        </p:blipFill>
        <p:spPr>
          <a:xfrm>
            <a:off x="2751973" y="2654389"/>
            <a:ext cx="1137485" cy="1137485"/>
          </a:xfrm>
          <a:prstGeom prst="rect">
            <a:avLst/>
          </a:prstGeom>
        </p:spPr>
      </p:pic>
      <p:sp>
        <p:nvSpPr>
          <p:cNvPr id="7" name="Footer Placeholder 3">
            <a:extLst>
              <a:ext uri="{FF2B5EF4-FFF2-40B4-BE49-F238E27FC236}">
                <a16:creationId xmlns:a16="http://schemas.microsoft.com/office/drawing/2014/main" id="{0ABCCC2C-E64E-486B-BA8C-D5AF04A070B2}"/>
              </a:ext>
            </a:extLst>
          </p:cNvPr>
          <p:cNvSpPr>
            <a:spLocks noGrp="1"/>
          </p:cNvSpPr>
          <p:nvPr>
            <p:ph type="ftr" sz="quarter" idx="3"/>
          </p:nvPr>
        </p:nvSpPr>
        <p:spPr>
          <a:xfrm>
            <a:off x="8864301" y="6429433"/>
            <a:ext cx="3327698" cy="331847"/>
          </a:xfrm>
        </p:spPr>
        <p:txBody>
          <a:bodyPr/>
          <a:lstStyle/>
          <a:p>
            <a:pPr algn="ctr"/>
            <a:r>
              <a:rPr lang="en-US" sz="1400" dirty="0" err="1">
                <a:solidFill>
                  <a:schemeClr val="bg1">
                    <a:lumMod val="85000"/>
                  </a:schemeClr>
                </a:solidFill>
                <a:latin typeface="Arial" panose="020B0604020202020204" pitchFamily="34" charset="0"/>
                <a:cs typeface="Arial" panose="020B0604020202020204" pitchFamily="34" charset="0"/>
              </a:rPr>
              <a:t>InternationalCollaborations@emory.edu</a:t>
            </a:r>
            <a:endParaRPr lang="en-US" sz="1400" dirty="0">
              <a:solidFill>
                <a:schemeClr val="bg1">
                  <a:lumMod val="85000"/>
                </a:schemeClr>
              </a:solidFill>
              <a:latin typeface="Arial" panose="020B0604020202020204" pitchFamily="34" charset="0"/>
              <a:cs typeface="Arial" panose="020B0604020202020204" pitchFamily="34" charset="0"/>
            </a:endParaRPr>
          </a:p>
        </p:txBody>
      </p:sp>
      <p:pic>
        <p:nvPicPr>
          <p:cNvPr id="9" name="Picture 8" descr="A close up of a logo&#10;&#10;Description automatically generated">
            <a:extLst>
              <a:ext uri="{FF2B5EF4-FFF2-40B4-BE49-F238E27FC236}">
                <a16:creationId xmlns:a16="http://schemas.microsoft.com/office/drawing/2014/main" id="{4649C4AD-7003-444E-99E6-8D7C0422A915}"/>
              </a:ext>
            </a:extLst>
          </p:cNvPr>
          <p:cNvPicPr>
            <a:picLocks noChangeAspect="1"/>
          </p:cNvPicPr>
          <p:nvPr/>
        </p:nvPicPr>
        <p:blipFill>
          <a:blip r:embed="rId4">
            <a:lum bright="70000" contrast="-70000"/>
          </a:blip>
          <a:stretch>
            <a:fillRect/>
          </a:stretch>
        </p:blipFill>
        <p:spPr>
          <a:xfrm>
            <a:off x="48409" y="6388036"/>
            <a:ext cx="3213452" cy="414639"/>
          </a:xfrm>
          <a:prstGeom prst="rect">
            <a:avLst/>
          </a:prstGeom>
        </p:spPr>
      </p:pic>
    </p:spTree>
    <p:extLst>
      <p:ext uri="{BB962C8B-B14F-4D97-AF65-F5344CB8AC3E}">
        <p14:creationId xmlns:p14="http://schemas.microsoft.com/office/powerpoint/2010/main" val="4277264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00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EMORY RESEARCH">
      <a:dk1>
        <a:srgbClr val="000000"/>
      </a:dk1>
      <a:lt1>
        <a:srgbClr val="FFFFFF"/>
      </a:lt1>
      <a:dk2>
        <a:srgbClr val="44546A"/>
      </a:dk2>
      <a:lt2>
        <a:srgbClr val="E7E6E6"/>
      </a:lt2>
      <a:accent1>
        <a:srgbClr val="012069"/>
      </a:accent1>
      <a:accent2>
        <a:srgbClr val="F2A900"/>
      </a:accent2>
      <a:accent3>
        <a:srgbClr val="007DBA"/>
      </a:accent3>
      <a:accent4>
        <a:srgbClr val="0033A0"/>
      </a:accent4>
      <a:accent5>
        <a:srgbClr val="487F83"/>
      </a:accent5>
      <a:accent6>
        <a:srgbClr val="C35413"/>
      </a:accent6>
      <a:hlink>
        <a:srgbClr val="00AEEF"/>
      </a:hlink>
      <a:folHlink>
        <a:srgbClr val="C6007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EMORY RESEARCH">
      <a:dk1>
        <a:srgbClr val="000000"/>
      </a:dk1>
      <a:lt1>
        <a:srgbClr val="FFFFFF"/>
      </a:lt1>
      <a:dk2>
        <a:srgbClr val="44546A"/>
      </a:dk2>
      <a:lt2>
        <a:srgbClr val="E7E6E6"/>
      </a:lt2>
      <a:accent1>
        <a:srgbClr val="012069"/>
      </a:accent1>
      <a:accent2>
        <a:srgbClr val="F2A900"/>
      </a:accent2>
      <a:accent3>
        <a:srgbClr val="007DBA"/>
      </a:accent3>
      <a:accent4>
        <a:srgbClr val="0033A0"/>
      </a:accent4>
      <a:accent5>
        <a:srgbClr val="487F83"/>
      </a:accent5>
      <a:accent6>
        <a:srgbClr val="C35413"/>
      </a:accent6>
      <a:hlink>
        <a:srgbClr val="00AEEF"/>
      </a:hlink>
      <a:folHlink>
        <a:srgbClr val="C6007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A15C471A8D61E4BA4224E3300970F75" ma:contentTypeVersion="7" ma:contentTypeDescription="Create a new document." ma:contentTypeScope="" ma:versionID="e49d06b2504d447e0af797320cffa8d0">
  <xsd:schema xmlns:xsd="http://www.w3.org/2001/XMLSchema" xmlns:xs="http://www.w3.org/2001/XMLSchema" xmlns:p="http://schemas.microsoft.com/office/2006/metadata/properties" xmlns:ns3="714e40bb-c47c-4ae1-8023-f4cc1f26200b" xmlns:ns4="f4186baa-b1bb-4b38-8bee-6c9219baaba9" targetNamespace="http://schemas.microsoft.com/office/2006/metadata/properties" ma:root="true" ma:fieldsID="ba5784e56037dfa1b87051cffe6023b0" ns3:_="" ns4:_="">
    <xsd:import namespace="714e40bb-c47c-4ae1-8023-f4cc1f26200b"/>
    <xsd:import namespace="f4186baa-b1bb-4b38-8bee-6c9219baaba9"/>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4e40bb-c47c-4ae1-8023-f4cc1f26200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4186baa-b1bb-4b38-8bee-6c9219baaba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8624B0B-F67F-4FB6-A601-A75E95D0E8B0}">
  <ds:schemaRefs>
    <ds:schemaRef ds:uri="http://schemas.microsoft.com/sharepoint/v3/contenttype/forms"/>
  </ds:schemaRefs>
</ds:datastoreItem>
</file>

<file path=customXml/itemProps2.xml><?xml version="1.0" encoding="utf-8"?>
<ds:datastoreItem xmlns:ds="http://schemas.openxmlformats.org/officeDocument/2006/customXml" ds:itemID="{6305D167-6A08-4C5C-BA63-1E8BADF7C98E}">
  <ds:schemaRefs>
    <ds:schemaRef ds:uri="714e40bb-c47c-4ae1-8023-f4cc1f26200b"/>
    <ds:schemaRef ds:uri="http://purl.org/dc/dcmitype/"/>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purl.org/dc/terms/"/>
    <ds:schemaRef ds:uri="http://schemas.openxmlformats.org/package/2006/metadata/core-properties"/>
    <ds:schemaRef ds:uri="f4186baa-b1bb-4b38-8bee-6c9219baaba9"/>
    <ds:schemaRef ds:uri="http://www.w3.org/XML/1998/namespace"/>
  </ds:schemaRefs>
</ds:datastoreItem>
</file>

<file path=customXml/itemProps3.xml><?xml version="1.0" encoding="utf-8"?>
<ds:datastoreItem xmlns:ds="http://schemas.openxmlformats.org/officeDocument/2006/customXml" ds:itemID="{76A22511-10AF-497C-B49C-791CDF04B11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4e40bb-c47c-4ae1-8023-f4cc1f26200b"/>
    <ds:schemaRef ds:uri="f4186baa-b1bb-4b38-8bee-6c9219baaba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88</TotalTime>
  <Words>1169</Words>
  <Application>Microsoft Office PowerPoint</Application>
  <PresentationFormat>Widescreen</PresentationFormat>
  <Paragraphs>132</Paragraphs>
  <Slides>11</Slides>
  <Notes>11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11</vt:i4>
      </vt:variant>
    </vt:vector>
  </HeadingPairs>
  <TitlesOfParts>
    <vt:vector size="17" baseType="lpstr">
      <vt:lpstr>Arial</vt:lpstr>
      <vt:lpstr>Arial Narrow</vt:lpstr>
      <vt:lpstr>Calibri</vt:lpstr>
      <vt:lpstr>Georgia</vt:lpstr>
      <vt:lpstr>Office Theme</vt:lpstr>
      <vt:lpstr>1_Office Theme</vt:lpstr>
      <vt:lpstr>Best Practices for Fostering  Safe International Collaborations</vt:lpstr>
      <vt:lpstr>Emory’s International Footprint</vt:lpstr>
      <vt:lpstr>Research Security</vt:lpstr>
      <vt:lpstr>Why Academia?</vt:lpstr>
      <vt:lpstr>Targeted areas most relevant to Emory</vt:lpstr>
      <vt:lpstr>Non-traditional tactics now used to access research</vt:lpstr>
      <vt:lpstr>Know Your Collaborator</vt:lpstr>
      <vt:lpstr>Get to know the international partner</vt:lpstr>
      <vt:lpstr>Prepare before starting</vt:lpstr>
      <vt:lpstr>Ask for guidance</vt:lpstr>
      <vt:lpstr>Additional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Best Practices for Fostering  Safe International Collaborations</dc:title>
  <dc:creator>Eck, Kimberly Jo</dc:creator>
  <cp:lastModifiedBy>Pitre, Erica Elaine</cp:lastModifiedBy>
  <cp:revision>12</cp:revision>
  <dcterms:created xsi:type="dcterms:W3CDTF">2021-01-14T14:44:51Z</dcterms:created>
  <dcterms:modified xsi:type="dcterms:W3CDTF">2021-02-05T19:46:58Z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0x0101001A15C471A8D61E4BA4224E3300970F75</vt:lpwstr>
  </property>
</Properties>
</file>